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5" d="100"/>
          <a:sy n="65" d="100"/>
        </p:scale>
        <p:origin x="-1296" y="-6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DB8C015-B257-4899-9DD1-6D619E28CB9E}"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A57EA-71A0-4E1B-9E28-BFFB1BD02CD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B8C015-B257-4899-9DD1-6D619E28CB9E}"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A57EA-71A0-4E1B-9E28-BFFB1BD02CD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B8C015-B257-4899-9DD1-6D619E28CB9E}"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A57EA-71A0-4E1B-9E28-BFFB1BD02CD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B8C015-B257-4899-9DD1-6D619E28CB9E}"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A57EA-71A0-4E1B-9E28-BFFB1BD02CD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DB8C015-B257-4899-9DD1-6D619E28CB9E}" type="datetimeFigureOut">
              <a:rPr lang="en-US" smtClean="0"/>
              <a:pPr/>
              <a:t>1/23/2026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A57EA-71A0-4E1B-9E28-BFFB1BD02CD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B8C015-B257-4899-9DD1-6D619E28CB9E}" type="datetimeFigureOut">
              <a:rPr lang="en-US" smtClean="0"/>
              <a:pPr/>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A57EA-71A0-4E1B-9E28-BFFB1BD02CD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DB8C015-B257-4899-9DD1-6D619E28CB9E}" type="datetimeFigureOut">
              <a:rPr lang="en-US" smtClean="0"/>
              <a:pPr/>
              <a:t>1/23/2026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A57EA-71A0-4E1B-9E28-BFFB1BD02CD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DB8C015-B257-4899-9DD1-6D619E28CB9E}" type="datetimeFigureOut">
              <a:rPr lang="en-US" smtClean="0"/>
              <a:pPr/>
              <a:t>1/23/2026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A57EA-71A0-4E1B-9E28-BFFB1BD02CD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B8C015-B257-4899-9DD1-6D619E28CB9E}" type="datetimeFigureOut">
              <a:rPr lang="en-US" smtClean="0"/>
              <a:pPr/>
              <a:t>1/23/2026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A57EA-71A0-4E1B-9E28-BFFB1BD02CD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B8C015-B257-4899-9DD1-6D619E28CB9E}" type="datetimeFigureOut">
              <a:rPr lang="en-US" smtClean="0"/>
              <a:pPr/>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A57EA-71A0-4E1B-9E28-BFFB1BD02CD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DB8C015-B257-4899-9DD1-6D619E28CB9E}" type="datetimeFigureOut">
              <a:rPr lang="en-US" smtClean="0"/>
              <a:pPr/>
              <a:t>1/23/2026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A57EA-71A0-4E1B-9E28-BFFB1BD02CD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B8C015-B257-4899-9DD1-6D619E28CB9E}" type="datetimeFigureOut">
              <a:rPr lang="en-US" smtClean="0"/>
              <a:pPr/>
              <a:t>1/23/2026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FA57EA-71A0-4E1B-9E28-BFFB1BD02CD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57232"/>
            <a:ext cx="7772400" cy="2743219"/>
          </a:xfrm>
        </p:spPr>
        <p:txBody>
          <a:bodyPr>
            <a:noAutofit/>
          </a:bodyPr>
          <a:lstStyle/>
          <a:p>
            <a:r>
              <a:rPr lang="en-IN" sz="9600" dirty="0" smtClean="0">
                <a:solidFill>
                  <a:schemeClr val="tx2">
                    <a:lumMod val="50000"/>
                  </a:schemeClr>
                </a:solidFill>
                <a:latin typeface="Algerian" pitchFamily="82" charset="0"/>
              </a:rPr>
              <a:t>School</a:t>
            </a:r>
            <a:endParaRPr lang="en-US" sz="9600" dirty="0">
              <a:solidFill>
                <a:schemeClr val="tx2">
                  <a:lumMod val="50000"/>
                </a:schemeClr>
              </a:solidFill>
              <a:latin typeface="Algerian" pitchFamily="82" charset="0"/>
            </a:endParaRPr>
          </a:p>
        </p:txBody>
      </p:sp>
      <p:sp>
        <p:nvSpPr>
          <p:cNvPr id="3" name="Subtitle 2"/>
          <p:cNvSpPr>
            <a:spLocks noGrp="1"/>
          </p:cNvSpPr>
          <p:nvPr>
            <p:ph type="subTitle" idx="1"/>
          </p:nvPr>
        </p:nvSpPr>
        <p:spPr>
          <a:xfrm>
            <a:off x="214282" y="3143248"/>
            <a:ext cx="8786874" cy="2495552"/>
          </a:xfrm>
        </p:spPr>
        <p:txBody>
          <a:bodyPr>
            <a:normAutofit/>
          </a:bodyPr>
          <a:lstStyle/>
          <a:p>
            <a:r>
              <a:rPr lang="en-IN" sz="9600" dirty="0" smtClean="0">
                <a:solidFill>
                  <a:schemeClr val="tx2">
                    <a:lumMod val="50000"/>
                  </a:schemeClr>
                </a:solidFill>
                <a:latin typeface="Algerian" pitchFamily="82" charset="0"/>
              </a:rPr>
              <a:t>Time- Table</a:t>
            </a:r>
            <a:endParaRPr lang="en-US" sz="9600" dirty="0">
              <a:solidFill>
                <a:schemeClr val="tx2">
                  <a:lumMod val="50000"/>
                </a:schemeClr>
              </a:solidFill>
              <a:latin typeface="Algerian" pitchFamily="8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1357299"/>
            <a:ext cx="7772400" cy="4143403"/>
          </a:xfrm>
        </p:spPr>
        <p:txBody>
          <a:bodyPr/>
          <a:lstStyle/>
          <a:p>
            <a:endParaRPr lang="en-US" dirty="0"/>
          </a:p>
        </p:txBody>
      </p:sp>
      <p:sp>
        <p:nvSpPr>
          <p:cNvPr id="3" name="Text Placeholder 2"/>
          <p:cNvSpPr>
            <a:spLocks noGrp="1"/>
          </p:cNvSpPr>
          <p:nvPr>
            <p:ph type="body" idx="1"/>
          </p:nvPr>
        </p:nvSpPr>
        <p:spPr>
          <a:xfrm>
            <a:off x="214282" y="214291"/>
            <a:ext cx="8643997" cy="785818"/>
          </a:xfrm>
        </p:spPr>
        <p:style>
          <a:lnRef idx="2">
            <a:schemeClr val="accent1"/>
          </a:lnRef>
          <a:fillRef idx="1">
            <a:schemeClr val="lt1"/>
          </a:fillRef>
          <a:effectRef idx="0">
            <a:schemeClr val="accent1"/>
          </a:effectRef>
          <a:fontRef idx="minor">
            <a:schemeClr val="dk1"/>
          </a:fontRef>
        </p:style>
        <p:txBody>
          <a:bodyPr>
            <a:normAutofit/>
          </a:bodyPr>
          <a:lstStyle/>
          <a:p>
            <a:r>
              <a:rPr lang="en-IN" sz="3200" dirty="0" smtClean="0">
                <a:solidFill>
                  <a:schemeClr val="tx2"/>
                </a:solidFill>
                <a:latin typeface="Arial Black" pitchFamily="34" charset="0"/>
              </a:rPr>
              <a:t>   Difference Between NCC And NSS</a:t>
            </a:r>
            <a:endParaRPr lang="en-US" sz="3200" dirty="0">
              <a:solidFill>
                <a:schemeClr val="tx2"/>
              </a:solidFill>
              <a:latin typeface="Arial Black" pitchFamily="34" charset="0"/>
            </a:endParaRPr>
          </a:p>
        </p:txBody>
      </p:sp>
      <p:graphicFrame>
        <p:nvGraphicFramePr>
          <p:cNvPr id="6" name="Table 5"/>
          <p:cNvGraphicFramePr>
            <a:graphicFrameLocks noGrp="1"/>
          </p:cNvGraphicFramePr>
          <p:nvPr/>
        </p:nvGraphicFramePr>
        <p:xfrm>
          <a:off x="357158" y="1214423"/>
          <a:ext cx="8643997" cy="5418517"/>
        </p:xfrm>
        <a:graphic>
          <a:graphicData uri="http://schemas.openxmlformats.org/drawingml/2006/table">
            <a:tbl>
              <a:tblPr firstRow="1" bandRow="1">
                <a:tableStyleId>{5C22544A-7EE6-4342-B048-85BDC9FD1C3A}</a:tableStyleId>
              </a:tblPr>
              <a:tblGrid>
                <a:gridCol w="2047262"/>
                <a:gridCol w="2881332"/>
                <a:gridCol w="3715403"/>
              </a:tblGrid>
              <a:tr h="535356">
                <a:tc>
                  <a:txBody>
                    <a:bodyPr/>
                    <a:lstStyle/>
                    <a:p>
                      <a:endParaRPr lang="en-US" dirty="0"/>
                    </a:p>
                  </a:txBody>
                  <a:tcPr/>
                </a:tc>
                <a:tc>
                  <a:txBody>
                    <a:bodyPr/>
                    <a:lstStyle/>
                    <a:p>
                      <a:r>
                        <a:rPr lang="en-IN" sz="2400" dirty="0" smtClean="0"/>
                        <a:t>NCC</a:t>
                      </a:r>
                      <a:endParaRPr lang="en-US" sz="2400" dirty="0"/>
                    </a:p>
                  </a:txBody>
                  <a:tcPr/>
                </a:tc>
                <a:tc>
                  <a:txBody>
                    <a:bodyPr/>
                    <a:lstStyle/>
                    <a:p>
                      <a:r>
                        <a:rPr lang="en-IN" sz="2400" dirty="0" smtClean="0"/>
                        <a:t>NSS</a:t>
                      </a:r>
                      <a:endParaRPr lang="en-US" sz="2400" dirty="0"/>
                    </a:p>
                  </a:txBody>
                  <a:tcPr/>
                </a:tc>
              </a:tr>
              <a:tr h="580858">
                <a:tc>
                  <a:txBody>
                    <a:bodyPr/>
                    <a:lstStyle/>
                    <a:p>
                      <a:r>
                        <a:rPr lang="en-IN" sz="2000" dirty="0" smtClean="0"/>
                        <a:t>Full Name</a:t>
                      </a:r>
                      <a:endParaRPr lang="en-US" sz="2000" dirty="0"/>
                    </a:p>
                  </a:txBody>
                  <a:tcPr/>
                </a:tc>
                <a:tc>
                  <a:txBody>
                    <a:bodyPr/>
                    <a:lstStyle/>
                    <a:p>
                      <a:r>
                        <a:rPr lang="en-IN" sz="2000" dirty="0" smtClean="0"/>
                        <a:t>National  Cadet  Corps</a:t>
                      </a:r>
                      <a:endParaRPr lang="en-US" sz="2000" dirty="0"/>
                    </a:p>
                  </a:txBody>
                  <a:tcPr/>
                </a:tc>
                <a:tc>
                  <a:txBody>
                    <a:bodyPr/>
                    <a:lstStyle/>
                    <a:p>
                      <a:r>
                        <a:rPr lang="en-IN" sz="2000" dirty="0" smtClean="0"/>
                        <a:t>   National Service</a:t>
                      </a:r>
                      <a:r>
                        <a:rPr lang="en-IN" sz="2000" baseline="0" dirty="0" smtClean="0"/>
                        <a:t> Scheme</a:t>
                      </a:r>
                      <a:endParaRPr lang="en-US" sz="2000" dirty="0"/>
                    </a:p>
                  </a:txBody>
                  <a:tcPr/>
                </a:tc>
              </a:tr>
              <a:tr h="580858">
                <a:tc>
                  <a:txBody>
                    <a:bodyPr/>
                    <a:lstStyle/>
                    <a:p>
                      <a:r>
                        <a:rPr lang="en-IN" sz="2000" dirty="0" smtClean="0"/>
                        <a:t>Establishment</a:t>
                      </a:r>
                      <a:endParaRPr lang="en-US" sz="2000" dirty="0"/>
                    </a:p>
                  </a:txBody>
                  <a:tcPr/>
                </a:tc>
                <a:tc>
                  <a:txBody>
                    <a:bodyPr/>
                    <a:lstStyle/>
                    <a:p>
                      <a:r>
                        <a:rPr lang="en-IN" sz="2000" dirty="0" smtClean="0"/>
                        <a:t>             1948</a:t>
                      </a:r>
                      <a:endParaRPr lang="en-US" sz="2000" dirty="0"/>
                    </a:p>
                  </a:txBody>
                  <a:tcPr/>
                </a:tc>
                <a:tc>
                  <a:txBody>
                    <a:bodyPr/>
                    <a:lstStyle/>
                    <a:p>
                      <a:r>
                        <a:rPr lang="en-IN" sz="2000" dirty="0" smtClean="0"/>
                        <a:t>       1969</a:t>
                      </a:r>
                      <a:endParaRPr lang="en-US" sz="2000" dirty="0"/>
                    </a:p>
                  </a:txBody>
                  <a:tcPr/>
                </a:tc>
              </a:tr>
              <a:tr h="580858">
                <a:tc>
                  <a:txBody>
                    <a:bodyPr/>
                    <a:lstStyle/>
                    <a:p>
                      <a:r>
                        <a:rPr lang="en-IN" sz="2000" dirty="0" smtClean="0"/>
                        <a:t>Motto</a:t>
                      </a:r>
                      <a:endParaRPr lang="en-US" sz="2000" dirty="0"/>
                    </a:p>
                  </a:txBody>
                  <a:tcPr/>
                </a:tc>
                <a:tc>
                  <a:txBody>
                    <a:bodyPr/>
                    <a:lstStyle/>
                    <a:p>
                      <a:r>
                        <a:rPr lang="en-IN" sz="2000" dirty="0" smtClean="0"/>
                        <a:t>Unity and Discipline</a:t>
                      </a:r>
                      <a:endParaRPr lang="en-US" sz="2000" dirty="0"/>
                    </a:p>
                  </a:txBody>
                  <a:tcPr/>
                </a:tc>
                <a:tc>
                  <a:txBody>
                    <a:bodyPr/>
                    <a:lstStyle/>
                    <a:p>
                      <a:r>
                        <a:rPr lang="en-IN" sz="2000" dirty="0" smtClean="0"/>
                        <a:t> Not Me But You</a:t>
                      </a:r>
                      <a:endParaRPr lang="en-US" sz="2000" dirty="0"/>
                    </a:p>
                  </a:txBody>
                  <a:tcPr/>
                </a:tc>
              </a:tr>
              <a:tr h="853243">
                <a:tc>
                  <a:txBody>
                    <a:bodyPr/>
                    <a:lstStyle/>
                    <a:p>
                      <a:r>
                        <a:rPr lang="en-IN" sz="2000" dirty="0" smtClean="0"/>
                        <a:t>Celebration</a:t>
                      </a:r>
                    </a:p>
                    <a:p>
                      <a:r>
                        <a:rPr lang="en-IN" sz="2000" dirty="0" smtClean="0"/>
                        <a:t>      Day</a:t>
                      </a:r>
                      <a:endParaRPr lang="en-US" sz="2000" dirty="0"/>
                    </a:p>
                  </a:txBody>
                  <a:tcPr/>
                </a:tc>
                <a:tc>
                  <a:txBody>
                    <a:bodyPr/>
                    <a:lstStyle/>
                    <a:p>
                      <a:r>
                        <a:rPr lang="en-IN" sz="2000" dirty="0" smtClean="0"/>
                        <a:t> 4</a:t>
                      </a:r>
                      <a:r>
                        <a:rPr lang="en-IN" sz="2000" baseline="30000" dirty="0" smtClean="0"/>
                        <a:t>th</a:t>
                      </a:r>
                      <a:r>
                        <a:rPr lang="en-IN" sz="2000" baseline="0" dirty="0" smtClean="0"/>
                        <a:t> Sunday  in November Month</a:t>
                      </a:r>
                      <a:endParaRPr lang="en-US" sz="2000" dirty="0"/>
                    </a:p>
                  </a:txBody>
                  <a:tcPr/>
                </a:tc>
                <a:tc>
                  <a:txBody>
                    <a:bodyPr/>
                    <a:lstStyle/>
                    <a:p>
                      <a:r>
                        <a:rPr lang="en-IN" sz="2000" dirty="0" smtClean="0"/>
                        <a:t>24 September</a:t>
                      </a:r>
                      <a:endParaRPr lang="en-US" sz="2000" dirty="0"/>
                    </a:p>
                  </a:txBody>
                  <a:tcPr/>
                </a:tc>
              </a:tr>
              <a:tr h="580858">
                <a:tc>
                  <a:txBody>
                    <a:bodyPr/>
                    <a:lstStyle/>
                    <a:p>
                      <a:r>
                        <a:rPr lang="en-IN" sz="2000" dirty="0" smtClean="0"/>
                        <a:t>Join</a:t>
                      </a:r>
                      <a:endParaRPr lang="en-US" sz="2000" dirty="0"/>
                    </a:p>
                  </a:txBody>
                  <a:tcPr/>
                </a:tc>
                <a:tc>
                  <a:txBody>
                    <a:bodyPr/>
                    <a:lstStyle/>
                    <a:p>
                      <a:r>
                        <a:rPr lang="en-IN" sz="2000" dirty="0" smtClean="0"/>
                        <a:t>From 7</a:t>
                      </a:r>
                      <a:r>
                        <a:rPr lang="en-IN" sz="2000" baseline="30000" dirty="0" smtClean="0"/>
                        <a:t>th</a:t>
                      </a:r>
                      <a:r>
                        <a:rPr lang="en-IN" sz="2000" dirty="0" smtClean="0"/>
                        <a:t> or</a:t>
                      </a:r>
                      <a:r>
                        <a:rPr lang="en-IN" sz="2000" baseline="0" dirty="0" smtClean="0"/>
                        <a:t> 8</a:t>
                      </a:r>
                      <a:r>
                        <a:rPr lang="en-IN" sz="2000" baseline="30000" dirty="0" smtClean="0"/>
                        <a:t>th</a:t>
                      </a:r>
                      <a:r>
                        <a:rPr lang="en-IN" sz="2000" baseline="0" dirty="0" smtClean="0"/>
                        <a:t> class</a:t>
                      </a:r>
                      <a:endParaRPr lang="en-US" sz="2000" dirty="0"/>
                    </a:p>
                  </a:txBody>
                  <a:tcPr/>
                </a:tc>
                <a:tc>
                  <a:txBody>
                    <a:bodyPr/>
                    <a:lstStyle/>
                    <a:p>
                      <a:r>
                        <a:rPr lang="en-IN" sz="2000" dirty="0" smtClean="0"/>
                        <a:t>From 11</a:t>
                      </a:r>
                      <a:r>
                        <a:rPr lang="en-IN" sz="2000" baseline="30000" dirty="0" smtClean="0"/>
                        <a:t>th</a:t>
                      </a:r>
                      <a:r>
                        <a:rPr lang="en-IN" sz="2000" dirty="0" smtClean="0"/>
                        <a:t> class</a:t>
                      </a:r>
                      <a:endParaRPr lang="en-US" sz="2000" dirty="0"/>
                    </a:p>
                  </a:txBody>
                  <a:tcPr/>
                </a:tc>
              </a:tr>
              <a:tr h="853243">
                <a:tc>
                  <a:txBody>
                    <a:bodyPr/>
                    <a:lstStyle/>
                    <a:p>
                      <a:r>
                        <a:rPr lang="en-IN" sz="2000" dirty="0" smtClean="0"/>
                        <a:t>Uniform</a:t>
                      </a:r>
                      <a:endParaRPr lang="en-US" sz="2000" dirty="0"/>
                    </a:p>
                  </a:txBody>
                  <a:tcPr/>
                </a:tc>
                <a:tc>
                  <a:txBody>
                    <a:bodyPr/>
                    <a:lstStyle/>
                    <a:p>
                      <a:r>
                        <a:rPr lang="en-IN" sz="2000" dirty="0" smtClean="0"/>
                        <a:t>Army-khaki, Navy- Blue</a:t>
                      </a:r>
                    </a:p>
                    <a:p>
                      <a:r>
                        <a:rPr lang="en-IN" sz="2000" dirty="0" smtClean="0"/>
                        <a:t>Air Force-Sky Blue</a:t>
                      </a:r>
                      <a:endParaRPr lang="en-US" sz="2000" dirty="0"/>
                    </a:p>
                  </a:txBody>
                  <a:tcPr/>
                </a:tc>
                <a:tc>
                  <a:txBody>
                    <a:bodyPr/>
                    <a:lstStyle/>
                    <a:p>
                      <a:r>
                        <a:rPr lang="en-IN" sz="2000" dirty="0" smtClean="0"/>
                        <a:t>No Uniform</a:t>
                      </a:r>
                      <a:endParaRPr lang="en-US" sz="2000" dirty="0"/>
                    </a:p>
                  </a:txBody>
                  <a:tcPr/>
                </a:tc>
              </a:tr>
              <a:tr h="853243">
                <a:tc>
                  <a:txBody>
                    <a:bodyPr/>
                    <a:lstStyle/>
                    <a:p>
                      <a:r>
                        <a:rPr lang="en-IN" sz="2000" dirty="0" smtClean="0"/>
                        <a:t>Work</a:t>
                      </a:r>
                      <a:endParaRPr lang="en-US" sz="2000" dirty="0"/>
                    </a:p>
                  </a:txBody>
                  <a:tcPr/>
                </a:tc>
                <a:tc>
                  <a:txBody>
                    <a:bodyPr/>
                    <a:lstStyle/>
                    <a:p>
                      <a:r>
                        <a:rPr lang="en-IN" sz="2000" dirty="0" smtClean="0"/>
                        <a:t>Defence and Weapon Training</a:t>
                      </a:r>
                      <a:endParaRPr lang="en-US" sz="2000" dirty="0"/>
                    </a:p>
                  </a:txBody>
                  <a:tcPr/>
                </a:tc>
                <a:tc>
                  <a:txBody>
                    <a:bodyPr/>
                    <a:lstStyle/>
                    <a:p>
                      <a:r>
                        <a:rPr lang="en-IN" sz="2000" dirty="0" smtClean="0"/>
                        <a:t>Social Welfare and National Integration</a:t>
                      </a:r>
                      <a:endParaRPr lang="en-US" sz="2000"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1142984"/>
            <a:ext cx="7772400" cy="5572164"/>
          </a:xfrm>
        </p:spPr>
        <p:txBody>
          <a:bodyPr>
            <a:noAutofit/>
          </a:bodyPr>
          <a:lstStyle/>
          <a:p>
            <a:r>
              <a:rPr lang="en-GB" sz="3200" b="0" cap="none" dirty="0" smtClean="0">
                <a:solidFill>
                  <a:srgbClr val="002060"/>
                </a:solidFill>
                <a:latin typeface="Times New Roman" pitchFamily="18" charset="0"/>
                <a:cs typeface="Times New Roman" pitchFamily="18" charset="0"/>
              </a:rPr>
              <a:t>1. Development of citizenship</a:t>
            </a:r>
            <a:br>
              <a:rPr lang="en-GB" sz="3200" b="0" cap="none" dirty="0" smtClean="0">
                <a:solidFill>
                  <a:srgbClr val="002060"/>
                </a:solidFill>
                <a:latin typeface="Times New Roman" pitchFamily="18" charset="0"/>
                <a:cs typeface="Times New Roman" pitchFamily="18" charset="0"/>
              </a:rPr>
            </a:br>
            <a:r>
              <a:rPr lang="en-GB" sz="3200" b="0" cap="none" dirty="0" smtClean="0">
                <a:solidFill>
                  <a:srgbClr val="002060"/>
                </a:solidFill>
                <a:latin typeface="Times New Roman" pitchFamily="18" charset="0"/>
                <a:cs typeface="Times New Roman" pitchFamily="18" charset="0"/>
              </a:rPr>
              <a:t>2. Development of Social Attitude</a:t>
            </a:r>
            <a:br>
              <a:rPr lang="en-GB" sz="3200" b="0" cap="none" dirty="0" smtClean="0">
                <a:solidFill>
                  <a:srgbClr val="002060"/>
                </a:solidFill>
                <a:latin typeface="Times New Roman" pitchFamily="18" charset="0"/>
                <a:cs typeface="Times New Roman" pitchFamily="18" charset="0"/>
              </a:rPr>
            </a:br>
            <a:r>
              <a:rPr lang="en-GB" sz="3200" b="0" cap="none" dirty="0" smtClean="0">
                <a:solidFill>
                  <a:srgbClr val="002060"/>
                </a:solidFill>
                <a:latin typeface="Times New Roman" pitchFamily="18" charset="0"/>
                <a:cs typeface="Times New Roman" pitchFamily="18" charset="0"/>
              </a:rPr>
              <a:t>3. Development of leadership Qualities</a:t>
            </a:r>
            <a:br>
              <a:rPr lang="en-GB" sz="3200" b="0" cap="none" dirty="0" smtClean="0">
                <a:solidFill>
                  <a:srgbClr val="002060"/>
                </a:solidFill>
                <a:latin typeface="Times New Roman" pitchFamily="18" charset="0"/>
                <a:cs typeface="Times New Roman" pitchFamily="18" charset="0"/>
              </a:rPr>
            </a:br>
            <a:r>
              <a:rPr lang="en-GB" sz="3200" b="0" cap="none" dirty="0" smtClean="0">
                <a:solidFill>
                  <a:srgbClr val="002060"/>
                </a:solidFill>
                <a:latin typeface="Times New Roman" pitchFamily="18" charset="0"/>
                <a:cs typeface="Times New Roman" pitchFamily="18" charset="0"/>
              </a:rPr>
              <a:t>4. Helpful in character formation</a:t>
            </a:r>
            <a:br>
              <a:rPr lang="en-GB" sz="3200" b="0" cap="none" dirty="0" smtClean="0">
                <a:solidFill>
                  <a:srgbClr val="002060"/>
                </a:solidFill>
                <a:latin typeface="Times New Roman" pitchFamily="18" charset="0"/>
                <a:cs typeface="Times New Roman" pitchFamily="18" charset="0"/>
              </a:rPr>
            </a:br>
            <a:r>
              <a:rPr lang="en-GB" sz="3200" b="0" cap="none" dirty="0" smtClean="0">
                <a:solidFill>
                  <a:srgbClr val="002060"/>
                </a:solidFill>
                <a:latin typeface="Times New Roman" pitchFamily="18" charset="0"/>
                <a:cs typeface="Times New Roman" pitchFamily="18" charset="0"/>
              </a:rPr>
              <a:t>5. Inculcation of values</a:t>
            </a:r>
            <a:br>
              <a:rPr lang="en-GB" sz="3200" b="0" cap="none" dirty="0" smtClean="0">
                <a:solidFill>
                  <a:srgbClr val="002060"/>
                </a:solidFill>
                <a:latin typeface="Times New Roman" pitchFamily="18" charset="0"/>
                <a:cs typeface="Times New Roman" pitchFamily="18" charset="0"/>
              </a:rPr>
            </a:br>
            <a:r>
              <a:rPr lang="en-GB" sz="3200" b="0" cap="none" dirty="0" smtClean="0">
                <a:solidFill>
                  <a:srgbClr val="002060"/>
                </a:solidFill>
                <a:latin typeface="Times New Roman" pitchFamily="18" charset="0"/>
                <a:cs typeface="Times New Roman" pitchFamily="18" charset="0"/>
              </a:rPr>
              <a:t>6. </a:t>
            </a:r>
            <a:r>
              <a:rPr lang="en-GB" sz="3200" b="0" cap="none" dirty="0" smtClean="0">
                <a:solidFill>
                  <a:srgbClr val="002060"/>
                </a:solidFill>
                <a:latin typeface="Times New Roman" pitchFamily="18" charset="0"/>
                <a:cs typeface="Times New Roman" pitchFamily="18" charset="0"/>
              </a:rPr>
              <a:t>Development </a:t>
            </a:r>
            <a:r>
              <a:rPr lang="en-GB" sz="3200" b="0" cap="none" dirty="0" smtClean="0">
                <a:solidFill>
                  <a:srgbClr val="002060"/>
                </a:solidFill>
                <a:latin typeface="Times New Roman" pitchFamily="18" charset="0"/>
                <a:cs typeface="Times New Roman" pitchFamily="18" charset="0"/>
              </a:rPr>
              <a:t>of sense of </a:t>
            </a:r>
            <a:r>
              <a:rPr lang="en-GB" sz="3200" b="0" cap="none" dirty="0" smtClean="0">
                <a:solidFill>
                  <a:srgbClr val="002060"/>
                </a:solidFill>
                <a:latin typeface="Times New Roman" pitchFamily="18" charset="0"/>
                <a:cs typeface="Times New Roman" pitchFamily="18" charset="0"/>
              </a:rPr>
              <a:t>Co</a:t>
            </a:r>
            <a:r>
              <a:rPr lang="en-GB" sz="3200" b="0" cap="none" dirty="0" smtClean="0">
                <a:solidFill>
                  <a:srgbClr val="002060"/>
                </a:solidFill>
                <a:latin typeface="Times New Roman" pitchFamily="18" charset="0"/>
                <a:cs typeface="Times New Roman" pitchFamily="18" charset="0"/>
              </a:rPr>
              <a:t>- </a:t>
            </a:r>
            <a:r>
              <a:rPr lang="en-GB" sz="3200" b="0" cap="none" dirty="0" smtClean="0">
                <a:solidFill>
                  <a:srgbClr val="002060"/>
                </a:solidFill>
                <a:latin typeface="Times New Roman" pitchFamily="18" charset="0"/>
                <a:cs typeface="Times New Roman" pitchFamily="18" charset="0"/>
              </a:rPr>
              <a:t>operation</a:t>
            </a:r>
            <a:br>
              <a:rPr lang="en-GB" sz="3200" b="0" cap="none" dirty="0" smtClean="0">
                <a:solidFill>
                  <a:srgbClr val="002060"/>
                </a:solidFill>
                <a:latin typeface="Times New Roman" pitchFamily="18" charset="0"/>
                <a:cs typeface="Times New Roman" pitchFamily="18" charset="0"/>
              </a:rPr>
            </a:br>
            <a:r>
              <a:rPr lang="en-GB" sz="3200" b="0" cap="none" dirty="0" smtClean="0">
                <a:solidFill>
                  <a:srgbClr val="002060"/>
                </a:solidFill>
                <a:latin typeface="Times New Roman" pitchFamily="18" charset="0"/>
                <a:cs typeface="Times New Roman" pitchFamily="18" charset="0"/>
              </a:rPr>
              <a:t>7.Helpful in the process of socialization</a:t>
            </a:r>
            <a:br>
              <a:rPr lang="en-GB" sz="3200" b="0" cap="none" dirty="0" smtClean="0">
                <a:solidFill>
                  <a:srgbClr val="002060"/>
                </a:solidFill>
                <a:latin typeface="Times New Roman" pitchFamily="18" charset="0"/>
                <a:cs typeface="Times New Roman" pitchFamily="18" charset="0"/>
              </a:rPr>
            </a:br>
            <a:r>
              <a:rPr lang="en-GB" sz="3200" b="0" cap="none" dirty="0" smtClean="0">
                <a:solidFill>
                  <a:srgbClr val="002060"/>
                </a:solidFill>
                <a:latin typeface="Times New Roman" pitchFamily="18" charset="0"/>
                <a:cs typeface="Times New Roman" pitchFamily="18" charset="0"/>
              </a:rPr>
              <a:t>8. </a:t>
            </a:r>
            <a:r>
              <a:rPr lang="en-GB" sz="2800" b="0" cap="none" dirty="0" smtClean="0">
                <a:solidFill>
                  <a:srgbClr val="002060"/>
                </a:solidFill>
                <a:latin typeface="Times New Roman" pitchFamily="18" charset="0"/>
                <a:cs typeface="Times New Roman" pitchFamily="18" charset="0"/>
              </a:rPr>
              <a:t>Helpful in the improvement of academic work</a:t>
            </a:r>
            <a:r>
              <a:rPr lang="en-GB" sz="3200" b="0" cap="none" dirty="0" smtClean="0">
                <a:solidFill>
                  <a:srgbClr val="002060"/>
                </a:solidFill>
                <a:latin typeface="Times New Roman" pitchFamily="18" charset="0"/>
                <a:cs typeface="Times New Roman" pitchFamily="18" charset="0"/>
              </a:rPr>
              <a:t/>
            </a:r>
            <a:br>
              <a:rPr lang="en-GB" sz="3200" b="0" cap="none" dirty="0" smtClean="0">
                <a:solidFill>
                  <a:srgbClr val="002060"/>
                </a:solidFill>
                <a:latin typeface="Times New Roman" pitchFamily="18" charset="0"/>
                <a:cs typeface="Times New Roman" pitchFamily="18" charset="0"/>
              </a:rPr>
            </a:br>
            <a:r>
              <a:rPr lang="en-GB" sz="3200" b="0" cap="none" dirty="0" smtClean="0">
                <a:solidFill>
                  <a:srgbClr val="002060"/>
                </a:solidFill>
                <a:latin typeface="Times New Roman" pitchFamily="18" charset="0"/>
                <a:cs typeface="Times New Roman" pitchFamily="18" charset="0"/>
              </a:rPr>
              <a:t>9. </a:t>
            </a:r>
            <a:r>
              <a:rPr lang="en-GB" sz="3200" b="0" cap="none" dirty="0" smtClean="0">
                <a:solidFill>
                  <a:srgbClr val="002060"/>
                </a:solidFill>
                <a:latin typeface="Times New Roman" pitchFamily="18" charset="0"/>
                <a:cs typeface="Times New Roman" pitchFamily="18" charset="0"/>
              </a:rPr>
              <a:t>Development </a:t>
            </a:r>
            <a:r>
              <a:rPr lang="en-GB" sz="3200" b="0" cap="none" dirty="0" smtClean="0">
                <a:solidFill>
                  <a:srgbClr val="002060"/>
                </a:solidFill>
                <a:latin typeface="Times New Roman" pitchFamily="18" charset="0"/>
                <a:cs typeface="Times New Roman" pitchFamily="18" charset="0"/>
              </a:rPr>
              <a:t>of Harmonious personality</a:t>
            </a:r>
            <a:br>
              <a:rPr lang="en-GB" sz="3200" b="0" cap="none" dirty="0" smtClean="0">
                <a:solidFill>
                  <a:srgbClr val="002060"/>
                </a:solidFill>
                <a:latin typeface="Times New Roman" pitchFamily="18" charset="0"/>
                <a:cs typeface="Times New Roman" pitchFamily="18" charset="0"/>
              </a:rPr>
            </a:br>
            <a:r>
              <a:rPr lang="en-GB" sz="3200" b="0" cap="none" dirty="0" smtClean="0">
                <a:solidFill>
                  <a:srgbClr val="002060"/>
                </a:solidFill>
                <a:latin typeface="Times New Roman" pitchFamily="18" charset="0"/>
                <a:cs typeface="Times New Roman" pitchFamily="18" charset="0"/>
              </a:rPr>
              <a:t> </a:t>
            </a:r>
            <a:r>
              <a:rPr lang="en-GB" sz="3200" cap="none" dirty="0" smtClean="0">
                <a:solidFill>
                  <a:srgbClr val="7030A0"/>
                </a:solidFill>
                <a:latin typeface="Times New Roman" pitchFamily="18" charset="0"/>
                <a:cs typeface="Times New Roman" pitchFamily="18" charset="0"/>
              </a:rPr>
              <a:t/>
            </a:r>
            <a:br>
              <a:rPr lang="en-GB" sz="3200" cap="none" dirty="0" smtClean="0">
                <a:solidFill>
                  <a:srgbClr val="7030A0"/>
                </a:solidFill>
                <a:latin typeface="Times New Roman" pitchFamily="18" charset="0"/>
                <a:cs typeface="Times New Roman" pitchFamily="18" charset="0"/>
              </a:rPr>
            </a:br>
            <a:endParaRPr lang="en-US" sz="3200" cap="none" dirty="0">
              <a:solidFill>
                <a:srgbClr val="7030A0"/>
              </a:solidFill>
              <a:latin typeface="Times New Roman" pitchFamily="18" charset="0"/>
              <a:cs typeface="Times New Roman" pitchFamily="18" charset="0"/>
            </a:endParaRPr>
          </a:p>
        </p:txBody>
      </p:sp>
      <p:sp>
        <p:nvSpPr>
          <p:cNvPr id="3" name="Text Placeholder 2"/>
          <p:cNvSpPr>
            <a:spLocks noGrp="1"/>
          </p:cNvSpPr>
          <p:nvPr>
            <p:ph type="body" idx="1"/>
          </p:nvPr>
        </p:nvSpPr>
        <p:spPr>
          <a:xfrm>
            <a:off x="285720" y="214290"/>
            <a:ext cx="8429684" cy="428628"/>
          </a:xfrm>
        </p:spPr>
        <p:txBody>
          <a:bodyPr>
            <a:normAutofit lnSpcReduction="10000"/>
          </a:bodyPr>
          <a:lstStyle/>
          <a:p>
            <a:r>
              <a:rPr lang="en-GB" sz="2400" dirty="0" smtClean="0">
                <a:solidFill>
                  <a:srgbClr val="C00000"/>
                </a:solidFill>
                <a:latin typeface="Algerian" pitchFamily="82" charset="0"/>
              </a:rPr>
              <a:t>Need and Importance of co-curricular activities</a:t>
            </a:r>
            <a:endParaRPr lang="en-US" sz="2400" dirty="0">
              <a:solidFill>
                <a:srgbClr val="C00000"/>
              </a:solidFill>
              <a:latin typeface="Algerian" pitchFamily="82"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1428736"/>
            <a:ext cx="7772400" cy="4340239"/>
          </a:xfrm>
        </p:spPr>
        <p:txBody>
          <a:bodyPr>
            <a:normAutofit/>
          </a:bodyPr>
          <a:lstStyle/>
          <a:p>
            <a:r>
              <a:rPr lang="en-GB" sz="2800" b="0" cap="none" dirty="0" smtClean="0">
                <a:solidFill>
                  <a:srgbClr val="C00000"/>
                </a:solidFill>
                <a:latin typeface="Times New Roman" pitchFamily="18" charset="0"/>
                <a:cs typeface="Times New Roman" pitchFamily="18" charset="0"/>
              </a:rPr>
              <a:t>10. </a:t>
            </a:r>
            <a:r>
              <a:rPr lang="en-GB" sz="2400" b="0" cap="none" dirty="0" smtClean="0">
                <a:solidFill>
                  <a:srgbClr val="C00000"/>
                </a:solidFill>
                <a:latin typeface="Times New Roman" pitchFamily="18" charset="0"/>
                <a:cs typeface="Times New Roman" pitchFamily="18" charset="0"/>
              </a:rPr>
              <a:t>Helpful in maintaining healthy relation with community</a:t>
            </a:r>
            <a:r>
              <a:rPr lang="en-GB" sz="2800" b="0" cap="none" dirty="0" smtClean="0">
                <a:solidFill>
                  <a:srgbClr val="C00000"/>
                </a:solidFill>
                <a:latin typeface="Times New Roman" pitchFamily="18" charset="0"/>
                <a:cs typeface="Times New Roman" pitchFamily="18" charset="0"/>
              </a:rPr>
              <a:t/>
            </a:r>
            <a:br>
              <a:rPr lang="en-GB" sz="2800" b="0" cap="none" dirty="0" smtClean="0">
                <a:solidFill>
                  <a:srgbClr val="C00000"/>
                </a:solidFill>
                <a:latin typeface="Times New Roman" pitchFamily="18" charset="0"/>
                <a:cs typeface="Times New Roman" pitchFamily="18" charset="0"/>
              </a:rPr>
            </a:br>
            <a:r>
              <a:rPr lang="en-GB" sz="2800" b="0" cap="none" dirty="0" smtClean="0">
                <a:solidFill>
                  <a:srgbClr val="C00000"/>
                </a:solidFill>
                <a:latin typeface="Times New Roman" pitchFamily="18" charset="0"/>
                <a:cs typeface="Times New Roman" pitchFamily="18" charset="0"/>
              </a:rPr>
              <a:t>11. freedom of expression</a:t>
            </a:r>
            <a:br>
              <a:rPr lang="en-GB" sz="2800" b="0" cap="none" dirty="0" smtClean="0">
                <a:solidFill>
                  <a:srgbClr val="C00000"/>
                </a:solidFill>
                <a:latin typeface="Times New Roman" pitchFamily="18" charset="0"/>
                <a:cs typeface="Times New Roman" pitchFamily="18" charset="0"/>
              </a:rPr>
            </a:br>
            <a:r>
              <a:rPr lang="en-GB" sz="2800" b="0" cap="none" dirty="0" smtClean="0">
                <a:solidFill>
                  <a:srgbClr val="C00000"/>
                </a:solidFill>
                <a:latin typeface="Times New Roman" pitchFamily="18" charset="0"/>
                <a:cs typeface="Times New Roman" pitchFamily="18" charset="0"/>
              </a:rPr>
              <a:t>12.Attachment with  the school</a:t>
            </a:r>
            <a:br>
              <a:rPr lang="en-GB" sz="2800" b="0" cap="none" dirty="0" smtClean="0">
                <a:solidFill>
                  <a:srgbClr val="C00000"/>
                </a:solidFill>
                <a:latin typeface="Times New Roman" pitchFamily="18" charset="0"/>
                <a:cs typeface="Times New Roman" pitchFamily="18" charset="0"/>
              </a:rPr>
            </a:br>
            <a:r>
              <a:rPr lang="en-GB" sz="2800" b="0" cap="none" dirty="0" smtClean="0">
                <a:solidFill>
                  <a:srgbClr val="C00000"/>
                </a:solidFill>
                <a:latin typeface="Times New Roman" pitchFamily="18" charset="0"/>
                <a:cs typeface="Times New Roman" pitchFamily="18" charset="0"/>
              </a:rPr>
              <a:t>13.Helpful in physical growth and development</a:t>
            </a:r>
            <a:br>
              <a:rPr lang="en-GB" sz="2800" b="0" cap="none" dirty="0" smtClean="0">
                <a:solidFill>
                  <a:srgbClr val="C00000"/>
                </a:solidFill>
                <a:latin typeface="Times New Roman" pitchFamily="18" charset="0"/>
                <a:cs typeface="Times New Roman" pitchFamily="18" charset="0"/>
              </a:rPr>
            </a:br>
            <a:r>
              <a:rPr lang="en-GB" sz="2800" b="0" cap="none" dirty="0" smtClean="0">
                <a:solidFill>
                  <a:srgbClr val="C00000"/>
                </a:solidFill>
                <a:latin typeface="Times New Roman" pitchFamily="18" charset="0"/>
                <a:cs typeface="Times New Roman" pitchFamily="18" charset="0"/>
              </a:rPr>
              <a:t>14. Helpful in shaping the Talent</a:t>
            </a:r>
            <a:br>
              <a:rPr lang="en-GB" sz="2800" b="0" cap="none" dirty="0" smtClean="0">
                <a:solidFill>
                  <a:srgbClr val="C00000"/>
                </a:solidFill>
                <a:latin typeface="Times New Roman" pitchFamily="18" charset="0"/>
                <a:cs typeface="Times New Roman" pitchFamily="18" charset="0"/>
              </a:rPr>
            </a:br>
            <a:r>
              <a:rPr lang="en-GB" sz="2800" b="0" cap="none" dirty="0" smtClean="0">
                <a:solidFill>
                  <a:srgbClr val="C00000"/>
                </a:solidFill>
                <a:latin typeface="Times New Roman" pitchFamily="18" charset="0"/>
                <a:cs typeface="Times New Roman" pitchFamily="18" charset="0"/>
              </a:rPr>
              <a:t>15. Developing of Creativity</a:t>
            </a:r>
            <a:endParaRPr lang="en-US" sz="2800" b="0" cap="none" dirty="0">
              <a:solidFill>
                <a:srgbClr val="C00000"/>
              </a:solidFill>
              <a:latin typeface="Times New Roman" pitchFamily="18" charset="0"/>
              <a:cs typeface="Times New Roman" pitchFamily="18" charset="0"/>
            </a:endParaRPr>
          </a:p>
        </p:txBody>
      </p:sp>
      <p:sp>
        <p:nvSpPr>
          <p:cNvPr id="3" name="Text Placeholder 2"/>
          <p:cNvSpPr>
            <a:spLocks noGrp="1"/>
          </p:cNvSpPr>
          <p:nvPr>
            <p:ph type="body" idx="1"/>
          </p:nvPr>
        </p:nvSpPr>
        <p:spPr>
          <a:xfrm>
            <a:off x="214282" y="142852"/>
            <a:ext cx="8421719" cy="857255"/>
          </a:xfrm>
        </p:spPr>
        <p:txBody>
          <a:bodyPr/>
          <a:lstStyle/>
          <a:p>
            <a:r>
              <a:rPr lang="en-GB" sz="2400" dirty="0" smtClean="0">
                <a:solidFill>
                  <a:schemeClr val="tx2"/>
                </a:solidFill>
                <a:latin typeface="Algerian" pitchFamily="82" charset="0"/>
              </a:rPr>
              <a:t>Need and Importance of co-curricular activities</a:t>
            </a:r>
            <a:endParaRPr lang="en-US" sz="2400" dirty="0" smtClean="0">
              <a:solidFill>
                <a:schemeClr val="tx2"/>
              </a:solidFill>
              <a:latin typeface="Algerian" pitchFamily="82" charset="0"/>
            </a:endParaRP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4800" dirty="0" smtClean="0">
                <a:solidFill>
                  <a:schemeClr val="tx2">
                    <a:lumMod val="50000"/>
                  </a:schemeClr>
                </a:solidFill>
                <a:latin typeface="Bahnschrift SemiBold Condensed" pitchFamily="34" charset="0"/>
              </a:rPr>
              <a:t>Concept and Definitions of Time-Table</a:t>
            </a:r>
            <a:endParaRPr lang="en-US" sz="4800" dirty="0">
              <a:solidFill>
                <a:schemeClr val="tx2">
                  <a:lumMod val="50000"/>
                </a:schemeClr>
              </a:solidFill>
              <a:latin typeface="Bahnschrift SemiBold Condensed" pitchFamily="34" charset="0"/>
            </a:endParaRPr>
          </a:p>
        </p:txBody>
      </p:sp>
      <p:sp>
        <p:nvSpPr>
          <p:cNvPr id="3" name="Content Placeholder 2"/>
          <p:cNvSpPr>
            <a:spLocks noGrp="1"/>
          </p:cNvSpPr>
          <p:nvPr>
            <p:ph idx="1"/>
          </p:nvPr>
        </p:nvSpPr>
        <p:spPr/>
        <p:txBody>
          <a:bodyPr/>
          <a:lstStyle/>
          <a:p>
            <a:r>
              <a:rPr lang="en-IN" dirty="0" smtClean="0">
                <a:solidFill>
                  <a:schemeClr val="accent2">
                    <a:lumMod val="75000"/>
                  </a:schemeClr>
                </a:solidFill>
                <a:latin typeface="Arial Rounded MT Bold" pitchFamily="34" charset="0"/>
              </a:rPr>
              <a:t>Dr. </a:t>
            </a:r>
            <a:r>
              <a:rPr lang="en-IN" dirty="0" err="1" smtClean="0">
                <a:solidFill>
                  <a:schemeClr val="accent2">
                    <a:lumMod val="75000"/>
                  </a:schemeClr>
                </a:solidFill>
                <a:latin typeface="Arial Rounded MT Bold" pitchFamily="34" charset="0"/>
              </a:rPr>
              <a:t>Jaswant</a:t>
            </a:r>
            <a:r>
              <a:rPr lang="en-IN" dirty="0" smtClean="0">
                <a:solidFill>
                  <a:schemeClr val="accent2">
                    <a:lumMod val="75000"/>
                  </a:schemeClr>
                </a:solidFill>
                <a:latin typeface="Arial Rounded MT Bold" pitchFamily="34" charset="0"/>
              </a:rPr>
              <a:t> Singh,” the schedule is the spark plug of the school which sets into motion its various activities and programmes</a:t>
            </a:r>
            <a:r>
              <a:rPr lang="en-US" dirty="0" smtClean="0">
                <a:latin typeface="Arial Rounded MT Bold" pitchFamily="34" charset="0"/>
              </a:rPr>
              <a:t>”</a:t>
            </a:r>
            <a:endParaRPr lang="en-IN" dirty="0" smtClean="0">
              <a:latin typeface="Arial Rounded MT Bold"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solidFill>
                  <a:schemeClr val="accent4"/>
                </a:solidFill>
              </a:rPr>
              <a:t>Need And Importance of Time- Table</a:t>
            </a:r>
            <a:endParaRPr lang="en-US" dirty="0">
              <a:solidFill>
                <a:schemeClr val="accent4"/>
              </a:solidFill>
            </a:endParaRPr>
          </a:p>
        </p:txBody>
      </p:sp>
      <p:sp>
        <p:nvSpPr>
          <p:cNvPr id="3" name="Content Placeholder 2"/>
          <p:cNvSpPr>
            <a:spLocks noGrp="1"/>
          </p:cNvSpPr>
          <p:nvPr>
            <p:ph idx="1"/>
          </p:nvPr>
        </p:nvSpPr>
        <p:spPr/>
        <p:txBody>
          <a:bodyPr>
            <a:normAutofit lnSpcReduction="10000"/>
          </a:bodyPr>
          <a:lstStyle/>
          <a:p>
            <a:pPr>
              <a:buNone/>
            </a:pPr>
            <a:r>
              <a:rPr lang="en-IN" dirty="0" smtClean="0">
                <a:solidFill>
                  <a:srgbClr val="0070C0"/>
                </a:solidFill>
              </a:rPr>
              <a:t>1.Helpful in smooth functioning of an institution</a:t>
            </a:r>
          </a:p>
          <a:p>
            <a:pPr>
              <a:buNone/>
            </a:pPr>
            <a:r>
              <a:rPr lang="en-IN" dirty="0" smtClean="0">
                <a:solidFill>
                  <a:srgbClr val="0070C0"/>
                </a:solidFill>
              </a:rPr>
              <a:t>2.Equal distribution of workload</a:t>
            </a:r>
          </a:p>
          <a:p>
            <a:pPr>
              <a:buNone/>
            </a:pPr>
            <a:r>
              <a:rPr lang="en-IN" dirty="0" smtClean="0">
                <a:solidFill>
                  <a:srgbClr val="0070C0"/>
                </a:solidFill>
              </a:rPr>
              <a:t>3.Eliminates wastage of time and energy</a:t>
            </a:r>
          </a:p>
          <a:p>
            <a:pPr>
              <a:buNone/>
            </a:pPr>
            <a:r>
              <a:rPr lang="en-IN" dirty="0" smtClean="0">
                <a:solidFill>
                  <a:srgbClr val="0070C0"/>
                </a:solidFill>
              </a:rPr>
              <a:t>4. Develops Moral Values</a:t>
            </a:r>
          </a:p>
          <a:p>
            <a:pPr>
              <a:buNone/>
            </a:pPr>
            <a:r>
              <a:rPr lang="en-IN" dirty="0" smtClean="0">
                <a:solidFill>
                  <a:srgbClr val="0070C0"/>
                </a:solidFill>
              </a:rPr>
              <a:t>5.Psychological Value</a:t>
            </a:r>
          </a:p>
          <a:p>
            <a:pPr>
              <a:buNone/>
            </a:pPr>
            <a:r>
              <a:rPr lang="en-IN" dirty="0" smtClean="0">
                <a:solidFill>
                  <a:srgbClr val="0070C0"/>
                </a:solidFill>
              </a:rPr>
              <a:t>6. Systematic planning</a:t>
            </a:r>
          </a:p>
          <a:p>
            <a:pPr>
              <a:buNone/>
            </a:pPr>
            <a:r>
              <a:rPr lang="en-IN" dirty="0" smtClean="0">
                <a:solidFill>
                  <a:srgbClr val="0070C0"/>
                </a:solidFill>
              </a:rPr>
              <a:t>7.Helpful in maintaining the discipline</a:t>
            </a:r>
          </a:p>
          <a:p>
            <a:pPr>
              <a:buNone/>
            </a:pPr>
            <a:r>
              <a:rPr lang="en-IN" dirty="0" smtClean="0">
                <a:solidFill>
                  <a:srgbClr val="0070C0"/>
                </a:solidFill>
              </a:rPr>
              <a:t>8.Develops the good habit</a:t>
            </a: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solidFill>
                  <a:schemeClr val="accent6"/>
                </a:solidFill>
              </a:rPr>
              <a:t>Need And Importance of Time- Table</a:t>
            </a:r>
            <a:endParaRPr lang="en-US" dirty="0">
              <a:solidFill>
                <a:schemeClr val="accent6"/>
              </a:solidFill>
            </a:endParaRPr>
          </a:p>
        </p:txBody>
      </p:sp>
      <p:sp>
        <p:nvSpPr>
          <p:cNvPr id="3" name="Content Placeholder 2"/>
          <p:cNvSpPr>
            <a:spLocks noGrp="1"/>
          </p:cNvSpPr>
          <p:nvPr>
            <p:ph idx="1"/>
          </p:nvPr>
        </p:nvSpPr>
        <p:spPr>
          <a:xfrm>
            <a:off x="457200" y="1600200"/>
            <a:ext cx="8229600" cy="4972072"/>
          </a:xfrm>
        </p:spPr>
        <p:txBody>
          <a:bodyPr>
            <a:normAutofit fontScale="92500"/>
          </a:bodyPr>
          <a:lstStyle/>
          <a:p>
            <a:pPr>
              <a:buNone/>
            </a:pPr>
            <a:r>
              <a:rPr lang="en-IN" dirty="0" smtClean="0">
                <a:solidFill>
                  <a:srgbClr val="7030A0"/>
                </a:solidFill>
              </a:rPr>
              <a:t>9. Systematic School Life</a:t>
            </a:r>
          </a:p>
          <a:p>
            <a:pPr>
              <a:buNone/>
            </a:pPr>
            <a:r>
              <a:rPr lang="en-IN" dirty="0" smtClean="0">
                <a:solidFill>
                  <a:srgbClr val="7030A0"/>
                </a:solidFill>
              </a:rPr>
              <a:t>10. Adjust school work according to the need</a:t>
            </a:r>
          </a:p>
          <a:p>
            <a:pPr>
              <a:buNone/>
            </a:pPr>
            <a:r>
              <a:rPr lang="en-IN" dirty="0" smtClean="0">
                <a:solidFill>
                  <a:srgbClr val="7030A0"/>
                </a:solidFill>
              </a:rPr>
              <a:t>11. Awareness about subject and Activity</a:t>
            </a:r>
          </a:p>
          <a:p>
            <a:pPr>
              <a:buNone/>
            </a:pPr>
            <a:r>
              <a:rPr lang="en-IN" dirty="0" smtClean="0">
                <a:solidFill>
                  <a:srgbClr val="7030A0"/>
                </a:solidFill>
              </a:rPr>
              <a:t>12. Advance planning by the teachers and students</a:t>
            </a:r>
          </a:p>
          <a:p>
            <a:pPr>
              <a:buNone/>
            </a:pPr>
            <a:r>
              <a:rPr lang="en-IN" dirty="0" smtClean="0">
                <a:solidFill>
                  <a:srgbClr val="7030A0"/>
                </a:solidFill>
              </a:rPr>
              <a:t>13.Flexibility</a:t>
            </a:r>
          </a:p>
          <a:p>
            <a:pPr>
              <a:buNone/>
            </a:pPr>
            <a:r>
              <a:rPr lang="en-IN" dirty="0" smtClean="0">
                <a:solidFill>
                  <a:srgbClr val="7030A0"/>
                </a:solidFill>
              </a:rPr>
              <a:t>14.Justice</a:t>
            </a:r>
          </a:p>
          <a:p>
            <a:pPr>
              <a:buNone/>
            </a:pPr>
            <a:r>
              <a:rPr lang="en-IN" dirty="0" smtClean="0">
                <a:solidFill>
                  <a:srgbClr val="7030A0"/>
                </a:solidFill>
              </a:rPr>
              <a:t>15. Need based principles</a:t>
            </a:r>
          </a:p>
          <a:p>
            <a:pPr>
              <a:buNone/>
            </a:pPr>
            <a:r>
              <a:rPr lang="en-IN" dirty="0" smtClean="0">
                <a:solidFill>
                  <a:srgbClr val="7030A0"/>
                </a:solidFill>
              </a:rPr>
              <a:t>16.Equal distribution</a:t>
            </a:r>
          </a:p>
          <a:p>
            <a:pPr>
              <a:buNone/>
            </a:pPr>
            <a:r>
              <a:rPr lang="en-IN" dirty="0" smtClean="0">
                <a:solidFill>
                  <a:srgbClr val="7030A0"/>
                </a:solidFill>
              </a:rPr>
              <a:t>17. Co-ordination</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solidFill>
                  <a:schemeClr val="tx2">
                    <a:lumMod val="50000"/>
                  </a:schemeClr>
                </a:solidFill>
                <a:latin typeface="Algerian" pitchFamily="82" charset="0"/>
              </a:rPr>
              <a:t>Types of Time-Table</a:t>
            </a:r>
            <a:endParaRPr lang="en-US" dirty="0">
              <a:solidFill>
                <a:schemeClr val="tx2">
                  <a:lumMod val="50000"/>
                </a:schemeClr>
              </a:solidFill>
              <a:latin typeface="Algerian" pitchFamily="82" charset="0"/>
            </a:endParaRPr>
          </a:p>
        </p:txBody>
      </p:sp>
      <p:sp>
        <p:nvSpPr>
          <p:cNvPr id="3" name="Content Placeholder 2"/>
          <p:cNvSpPr>
            <a:spLocks noGrp="1"/>
          </p:cNvSpPr>
          <p:nvPr>
            <p:ph idx="1"/>
          </p:nvPr>
        </p:nvSpPr>
        <p:spPr/>
        <p:txBody>
          <a:bodyPr/>
          <a:lstStyle/>
          <a:p>
            <a:pPr marL="514350" indent="-514350">
              <a:buAutoNum type="arabicPeriod"/>
            </a:pPr>
            <a:r>
              <a:rPr lang="en-IN" dirty="0" smtClean="0">
                <a:solidFill>
                  <a:srgbClr val="FF0000"/>
                </a:solidFill>
              </a:rPr>
              <a:t>Subject </a:t>
            </a:r>
            <a:r>
              <a:rPr lang="en-IN" dirty="0">
                <a:solidFill>
                  <a:srgbClr val="FF0000"/>
                </a:solidFill>
              </a:rPr>
              <a:t>t</a:t>
            </a:r>
            <a:r>
              <a:rPr lang="en-IN" dirty="0" smtClean="0">
                <a:solidFill>
                  <a:srgbClr val="FF0000"/>
                </a:solidFill>
              </a:rPr>
              <a:t>ime -table</a:t>
            </a:r>
          </a:p>
          <a:p>
            <a:pPr marL="514350" indent="-514350">
              <a:buAutoNum type="arabicPeriod"/>
            </a:pPr>
            <a:r>
              <a:rPr lang="en-IN" dirty="0" smtClean="0">
                <a:solidFill>
                  <a:srgbClr val="FF0000"/>
                </a:solidFill>
              </a:rPr>
              <a:t>Consolidated time-table</a:t>
            </a:r>
          </a:p>
          <a:p>
            <a:pPr marL="514350" indent="-514350">
              <a:buAutoNum type="arabicPeriod"/>
            </a:pPr>
            <a:r>
              <a:rPr lang="en-IN" dirty="0" smtClean="0">
                <a:solidFill>
                  <a:srgbClr val="FF0000"/>
                </a:solidFill>
              </a:rPr>
              <a:t>Class time-table</a:t>
            </a:r>
          </a:p>
          <a:p>
            <a:pPr marL="514350" indent="-514350">
              <a:buAutoNum type="arabicPeriod"/>
            </a:pPr>
            <a:r>
              <a:rPr lang="en-IN" dirty="0" smtClean="0">
                <a:solidFill>
                  <a:srgbClr val="FF0000"/>
                </a:solidFill>
              </a:rPr>
              <a:t>Teacher’s time-table</a:t>
            </a:r>
          </a:p>
          <a:p>
            <a:pPr marL="514350" indent="-514350">
              <a:buAutoNum type="arabicPeriod"/>
            </a:pPr>
            <a:r>
              <a:rPr lang="en-IN" dirty="0" smtClean="0">
                <a:solidFill>
                  <a:srgbClr val="FF0000"/>
                </a:solidFill>
              </a:rPr>
              <a:t>Time-table for Home work</a:t>
            </a:r>
          </a:p>
          <a:p>
            <a:pPr marL="514350" indent="-514350">
              <a:buAutoNum type="arabicPeriod"/>
            </a:pPr>
            <a:r>
              <a:rPr lang="en-IN" dirty="0" smtClean="0">
                <a:solidFill>
                  <a:srgbClr val="FF0000"/>
                </a:solidFill>
              </a:rPr>
              <a:t>Teacher’s Vacant period time table</a:t>
            </a:r>
          </a:p>
          <a:p>
            <a:pPr marL="514350" indent="-514350">
              <a:buAutoNum type="arabicPeriod"/>
            </a:pPr>
            <a:r>
              <a:rPr lang="en-IN" dirty="0">
                <a:solidFill>
                  <a:srgbClr val="FF0000"/>
                </a:solidFill>
              </a:rPr>
              <a:t> </a:t>
            </a:r>
            <a:r>
              <a:rPr lang="en-IN" dirty="0" smtClean="0">
                <a:solidFill>
                  <a:srgbClr val="FF0000"/>
                </a:solidFill>
              </a:rPr>
              <a:t>Time table for games and other </a:t>
            </a:r>
            <a:r>
              <a:rPr lang="en-IN" dirty="0" err="1" smtClean="0">
                <a:solidFill>
                  <a:srgbClr val="FF0000"/>
                </a:solidFill>
              </a:rPr>
              <a:t>activites</a:t>
            </a:r>
            <a:endParaRPr lang="en-IN" dirty="0" smtClean="0">
              <a:solidFill>
                <a:srgbClr val="FF0000"/>
              </a:solidFill>
            </a:endParaRPr>
          </a:p>
          <a:p>
            <a:pPr marL="514350" indent="-514350">
              <a:buAutoNum type="arabicPeriod"/>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11684"/>
          </a:xfrm>
        </p:spPr>
        <p:txBody>
          <a:bodyPr>
            <a:normAutofit/>
          </a:bodyPr>
          <a:lstStyle/>
          <a:p>
            <a:r>
              <a:rPr lang="en-GB" sz="8000" dirty="0" smtClean="0">
                <a:solidFill>
                  <a:srgbClr val="002060"/>
                </a:solidFill>
                <a:latin typeface="Algerian" pitchFamily="82" charset="0"/>
              </a:rPr>
              <a:t>Co-Curricular Activities</a:t>
            </a:r>
            <a:endParaRPr lang="en-US" sz="8000" dirty="0">
              <a:solidFill>
                <a:srgbClr val="002060"/>
              </a:solidFill>
              <a:latin typeface="Algerian" pitchFamily="82"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1857364"/>
            <a:ext cx="7772400" cy="3911611"/>
          </a:xfrm>
        </p:spPr>
        <p:txBody>
          <a:bodyPr>
            <a:noAutofit/>
          </a:bodyPr>
          <a:lstStyle/>
          <a:p>
            <a:r>
              <a:rPr lang="en-GB" sz="2800" b="0" cap="none" dirty="0" smtClean="0">
                <a:latin typeface="Times New Roman" pitchFamily="18" charset="0"/>
                <a:cs typeface="Times New Roman" pitchFamily="18" charset="0"/>
              </a:rPr>
              <a:t>The Morning assembly is organised in every school in the beginning of day to hold prayers,issue,instructors and deliver ethical speeches. The school assembly acquaints the students with rules, regulations, ideals and practices of the school. Students are motivated and  trained to come to the stage and face the entire audience.</a:t>
            </a:r>
            <a:br>
              <a:rPr lang="en-GB" sz="2800" b="0" cap="none" dirty="0" smtClean="0">
                <a:latin typeface="Times New Roman" pitchFamily="18" charset="0"/>
                <a:cs typeface="Times New Roman" pitchFamily="18" charset="0"/>
              </a:rPr>
            </a:br>
            <a:r>
              <a:rPr lang="en-GB" sz="2800" b="0" cap="none" dirty="0" smtClean="0">
                <a:latin typeface="Times New Roman" pitchFamily="18" charset="0"/>
                <a:cs typeface="Times New Roman" pitchFamily="18" charset="0"/>
              </a:rPr>
              <a:t>According to smith” School assembly can serve as focusing centre of all forms of extra curricular  life.”</a:t>
            </a:r>
            <a:endParaRPr lang="en-US" sz="2800" b="0" cap="none" dirty="0" smtClean="0">
              <a:latin typeface="Times New Roman" pitchFamily="18" charset="0"/>
              <a:cs typeface="Times New Roman" pitchFamily="18" charset="0"/>
            </a:endParaRPr>
          </a:p>
        </p:txBody>
      </p:sp>
      <p:sp>
        <p:nvSpPr>
          <p:cNvPr id="3" name="Text Placeholder 2"/>
          <p:cNvSpPr>
            <a:spLocks noGrp="1"/>
          </p:cNvSpPr>
          <p:nvPr>
            <p:ph type="body" idx="1"/>
          </p:nvPr>
        </p:nvSpPr>
        <p:spPr>
          <a:xfrm>
            <a:off x="785786" y="285728"/>
            <a:ext cx="7772400" cy="1500187"/>
          </a:xfrm>
        </p:spPr>
        <p:txBody>
          <a:bodyPr>
            <a:noAutofit/>
          </a:bodyPr>
          <a:lstStyle/>
          <a:p>
            <a:r>
              <a:rPr lang="en-GB" sz="5400" dirty="0" smtClean="0">
                <a:solidFill>
                  <a:srgbClr val="FF0000"/>
                </a:solidFill>
                <a:latin typeface="Algerian" pitchFamily="82" charset="0"/>
              </a:rPr>
              <a:t>Morning Assembly</a:t>
            </a:r>
            <a:br>
              <a:rPr lang="en-GB" sz="5400" dirty="0" smtClean="0">
                <a:solidFill>
                  <a:srgbClr val="FF0000"/>
                </a:solidFill>
                <a:latin typeface="Algerian" pitchFamily="82" charset="0"/>
              </a:rPr>
            </a:br>
            <a:r>
              <a:rPr lang="en-GB" sz="5400" dirty="0" smtClean="0">
                <a:solidFill>
                  <a:srgbClr val="FF0000"/>
                </a:solidFill>
                <a:latin typeface="Algerian" pitchFamily="82" charset="0"/>
              </a:rPr>
              <a:t>Meaning&amp; Concept</a:t>
            </a:r>
            <a:endParaRPr lang="en-US" sz="5400" dirty="0">
              <a:solidFill>
                <a:srgbClr val="FF0000"/>
              </a:solidFill>
              <a:latin typeface="Algerian" pitchFamily="82"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54494"/>
          </a:xfrm>
        </p:spPr>
        <p:txBody>
          <a:bodyPr>
            <a:noAutofit/>
          </a:bodyPr>
          <a:lstStyle/>
          <a:p>
            <a:r>
              <a:rPr lang="en-GB" sz="9600" dirty="0" smtClean="0">
                <a:latin typeface="Jokerman" pitchFamily="82" charset="0"/>
              </a:rPr>
              <a:t>Trips</a:t>
            </a:r>
            <a:endParaRPr lang="en-US" sz="9600" dirty="0">
              <a:latin typeface="Jokerman" pitchFamily="82"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48" y="2357430"/>
            <a:ext cx="7772400" cy="3482983"/>
          </a:xfrm>
        </p:spPr>
        <p:txBody>
          <a:bodyPr/>
          <a:lstStyle/>
          <a:p>
            <a:r>
              <a:rPr lang="en-GB" cap="none" dirty="0" smtClean="0">
                <a:solidFill>
                  <a:srgbClr val="FF0000"/>
                </a:solidFill>
              </a:rPr>
              <a:t>1.Short </a:t>
            </a:r>
            <a:r>
              <a:rPr lang="en-GB" cap="none" dirty="0" smtClean="0">
                <a:solidFill>
                  <a:srgbClr val="FF0000"/>
                </a:solidFill>
                <a:latin typeface="Times New Roman" pitchFamily="18" charset="0"/>
                <a:cs typeface="Times New Roman" pitchFamily="18" charset="0"/>
              </a:rPr>
              <a:t>trips </a:t>
            </a:r>
            <a:r>
              <a:rPr lang="en-GB" cap="none" dirty="0" smtClean="0">
                <a:solidFill>
                  <a:srgbClr val="FF0000"/>
                </a:solidFill>
              </a:rPr>
              <a:t/>
            </a:r>
            <a:br>
              <a:rPr lang="en-GB" cap="none" dirty="0" smtClean="0">
                <a:solidFill>
                  <a:srgbClr val="FF0000"/>
                </a:solidFill>
              </a:rPr>
            </a:br>
            <a:r>
              <a:rPr lang="en-GB" cap="none" dirty="0" smtClean="0">
                <a:solidFill>
                  <a:srgbClr val="FF0000"/>
                </a:solidFill>
              </a:rPr>
              <a:t>2.Medium </a:t>
            </a:r>
            <a:r>
              <a:rPr lang="en-GB" cap="none" dirty="0" smtClean="0">
                <a:solidFill>
                  <a:srgbClr val="FF0000"/>
                </a:solidFill>
                <a:latin typeface="Times New Roman" pitchFamily="18" charset="0"/>
                <a:cs typeface="Times New Roman" pitchFamily="18" charset="0"/>
              </a:rPr>
              <a:t>trips </a:t>
            </a:r>
            <a:r>
              <a:rPr lang="en-GB" cap="none" dirty="0" smtClean="0">
                <a:solidFill>
                  <a:srgbClr val="FF0000"/>
                </a:solidFill>
              </a:rPr>
              <a:t/>
            </a:r>
            <a:br>
              <a:rPr lang="en-GB" cap="none" dirty="0" smtClean="0">
                <a:solidFill>
                  <a:srgbClr val="FF0000"/>
                </a:solidFill>
              </a:rPr>
            </a:br>
            <a:r>
              <a:rPr lang="en-GB" cap="none" dirty="0" smtClean="0">
                <a:solidFill>
                  <a:srgbClr val="FF0000"/>
                </a:solidFill>
              </a:rPr>
              <a:t>3.Long </a:t>
            </a:r>
            <a:r>
              <a:rPr lang="en-GB" cap="none" dirty="0" smtClean="0">
                <a:solidFill>
                  <a:srgbClr val="FF0000"/>
                </a:solidFill>
                <a:latin typeface="Times New Roman" pitchFamily="18" charset="0"/>
                <a:cs typeface="Times New Roman" pitchFamily="18" charset="0"/>
              </a:rPr>
              <a:t>trips </a:t>
            </a:r>
            <a:endParaRPr lang="en-US" cap="none" dirty="0">
              <a:solidFill>
                <a:srgbClr val="FF0000"/>
              </a:solidFill>
            </a:endParaRPr>
          </a:p>
        </p:txBody>
      </p:sp>
      <p:sp>
        <p:nvSpPr>
          <p:cNvPr id="3" name="Text Placeholder 2"/>
          <p:cNvSpPr>
            <a:spLocks noGrp="1"/>
          </p:cNvSpPr>
          <p:nvPr>
            <p:ph type="body" idx="1"/>
          </p:nvPr>
        </p:nvSpPr>
        <p:spPr>
          <a:xfrm>
            <a:off x="722313" y="285729"/>
            <a:ext cx="7772400" cy="1000131"/>
          </a:xfrm>
        </p:spPr>
        <p:txBody>
          <a:bodyPr>
            <a:noAutofit/>
          </a:bodyPr>
          <a:lstStyle/>
          <a:p>
            <a:r>
              <a:rPr lang="en-GB" sz="7200" dirty="0" smtClean="0">
                <a:latin typeface="Algerian" pitchFamily="82" charset="0"/>
              </a:rPr>
              <a:t>Types of Trips</a:t>
            </a:r>
            <a:endParaRPr lang="en-US" sz="7200" dirty="0">
              <a:latin typeface="Algerian" pitchFamily="82"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TotalTime>
  <Words>315</Words>
  <Application>Microsoft Office PowerPoint</Application>
  <PresentationFormat>On-screen Show (4:3)</PresentationFormat>
  <Paragraphs>67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School</vt:lpstr>
      <vt:lpstr>Concept and Definitions of Time-Table</vt:lpstr>
      <vt:lpstr>Need And Importance of Time- Table</vt:lpstr>
      <vt:lpstr>Need And Importance of Time- Table</vt:lpstr>
      <vt:lpstr>Types of Time-Table</vt:lpstr>
      <vt:lpstr>Co-Curricular Activities</vt:lpstr>
      <vt:lpstr>The Morning assembly is organised in every school in the beginning of day to hold prayers,issue,instructors and deliver ethical speeches. The school assembly acquaints the students with rules, regulations, ideals and practices of the school. Students are motivated and  trained to come to the stage and face the entire audience. According to smith” School assembly can serve as focusing centre of all forms of extra curricular  life.”</vt:lpstr>
      <vt:lpstr>Trips</vt:lpstr>
      <vt:lpstr>1.Short trips  2.Medium trips  3.Long trips </vt:lpstr>
      <vt:lpstr>Slide 10</vt:lpstr>
      <vt:lpstr>1. Development of citizenship 2. Development of Social Attitude 3. Development of leadership Qualities 4. Helpful in character formation 5. Inculcation of values 6. Development of sense of Co- operation 7.Helpful in the process of socialization 8. Helpful in the improvement of academic work 9. Development of Harmonious personality   </vt:lpstr>
      <vt:lpstr>10. Helpful in maintaining healthy relation with community 11. freedom of expression 12.Attachment with  the school 13.Helpful in physical growth and development 14. Helpful in shaping the Talent 15. Developing of Creativity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dc:title>
  <dc:creator>hp</dc:creator>
  <cp:lastModifiedBy>Guru Nanak ji</cp:lastModifiedBy>
  <cp:revision>29</cp:revision>
  <dcterms:created xsi:type="dcterms:W3CDTF">2023-04-26T05:10:43Z</dcterms:created>
  <dcterms:modified xsi:type="dcterms:W3CDTF">2026-01-23T18:35:26Z</dcterms:modified>
</cp:coreProperties>
</file>