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8" r:id="rId3"/>
    <p:sldId id="259" r:id="rId4"/>
    <p:sldId id="260" r:id="rId5"/>
    <p:sldId id="261" r:id="rId6"/>
    <p:sldId id="265" r:id="rId7"/>
    <p:sldId id="266" r:id="rId8"/>
    <p:sldId id="267" r:id="rId9"/>
    <p:sldId id="268" r:id="rId10"/>
    <p:sldId id="269" r:id="rId11"/>
    <p:sldId id="272" r:id="rId12"/>
    <p:sldId id="273" r:id="rId13"/>
    <p:sldId id="275" r:id="rId14"/>
    <p:sldId id="271" r:id="rId15"/>
    <p:sldId id="274"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20"/>
    <p:restoredTop sz="94660"/>
  </p:normalViewPr>
  <p:slideViewPr>
    <p:cSldViewPr>
      <p:cViewPr varScale="1">
        <p:scale>
          <a:sx n="69" d="100"/>
          <a:sy n="69" d="100"/>
        </p:scale>
        <p:origin x="-1196" y="-6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3C94BFAD-FBC9-443B-8BF1-DE9DC81612E6}" type="datetimeFigureOut">
              <a:rPr lang="en-IN" smtClean="0"/>
              <a:pPr/>
              <a:t>19-01-2026</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39C5665D-D991-4DEA-AC2E-DB3BF1F2C8D5}" type="slidenum">
              <a:rPr lang="en-IN" smtClean="0"/>
              <a:pPr/>
              <a:t>‹#›</a:t>
            </a:fld>
            <a:endParaRPr lang="en-IN" dirty="0"/>
          </a:p>
        </p:txBody>
      </p:sp>
    </p:spTree>
    <p:extLst>
      <p:ext uri="{BB962C8B-B14F-4D97-AF65-F5344CB8AC3E}">
        <p14:creationId xmlns:p14="http://schemas.microsoft.com/office/powerpoint/2010/main" xmlns="" val="42404349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3C94BFAD-FBC9-443B-8BF1-DE9DC81612E6}" type="datetimeFigureOut">
              <a:rPr lang="en-IN" smtClean="0"/>
              <a:pPr/>
              <a:t>19-01-2026</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39C5665D-D991-4DEA-AC2E-DB3BF1F2C8D5}" type="slidenum">
              <a:rPr lang="en-IN" smtClean="0"/>
              <a:pPr/>
              <a:t>‹#›</a:t>
            </a:fld>
            <a:endParaRPr lang="en-IN" dirty="0"/>
          </a:p>
        </p:txBody>
      </p:sp>
    </p:spTree>
    <p:extLst>
      <p:ext uri="{BB962C8B-B14F-4D97-AF65-F5344CB8AC3E}">
        <p14:creationId xmlns:p14="http://schemas.microsoft.com/office/powerpoint/2010/main" xmlns="" val="1834069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3C94BFAD-FBC9-443B-8BF1-DE9DC81612E6}" type="datetimeFigureOut">
              <a:rPr lang="en-IN" smtClean="0"/>
              <a:pPr/>
              <a:t>19-01-2026</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39C5665D-D991-4DEA-AC2E-DB3BF1F2C8D5}" type="slidenum">
              <a:rPr lang="en-IN" smtClean="0"/>
              <a:pPr/>
              <a:t>‹#›</a:t>
            </a:fld>
            <a:endParaRPr lang="en-IN" dirty="0"/>
          </a:p>
        </p:txBody>
      </p:sp>
    </p:spTree>
    <p:extLst>
      <p:ext uri="{BB962C8B-B14F-4D97-AF65-F5344CB8AC3E}">
        <p14:creationId xmlns:p14="http://schemas.microsoft.com/office/powerpoint/2010/main" xmlns="" val="39831968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3C94BFAD-FBC9-443B-8BF1-DE9DC81612E6}" type="datetimeFigureOut">
              <a:rPr lang="en-IN" smtClean="0"/>
              <a:pPr/>
              <a:t>19-01-2026</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39C5665D-D991-4DEA-AC2E-DB3BF1F2C8D5}" type="slidenum">
              <a:rPr lang="en-IN" smtClean="0"/>
              <a:pPr/>
              <a:t>‹#›</a:t>
            </a:fld>
            <a:endParaRPr lang="en-IN" dirty="0"/>
          </a:p>
        </p:txBody>
      </p:sp>
    </p:spTree>
    <p:extLst>
      <p:ext uri="{BB962C8B-B14F-4D97-AF65-F5344CB8AC3E}">
        <p14:creationId xmlns:p14="http://schemas.microsoft.com/office/powerpoint/2010/main" xmlns="" val="3570729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C94BFAD-FBC9-443B-8BF1-DE9DC81612E6}" type="datetimeFigureOut">
              <a:rPr lang="en-IN" smtClean="0"/>
              <a:pPr/>
              <a:t>19-01-2026</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39C5665D-D991-4DEA-AC2E-DB3BF1F2C8D5}" type="slidenum">
              <a:rPr lang="en-IN" smtClean="0"/>
              <a:pPr/>
              <a:t>‹#›</a:t>
            </a:fld>
            <a:endParaRPr lang="en-IN" dirty="0"/>
          </a:p>
        </p:txBody>
      </p:sp>
    </p:spTree>
    <p:extLst>
      <p:ext uri="{BB962C8B-B14F-4D97-AF65-F5344CB8AC3E}">
        <p14:creationId xmlns:p14="http://schemas.microsoft.com/office/powerpoint/2010/main" xmlns="" val="1113683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3C94BFAD-FBC9-443B-8BF1-DE9DC81612E6}" type="datetimeFigureOut">
              <a:rPr lang="en-IN" smtClean="0"/>
              <a:pPr/>
              <a:t>19-01-2026</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39C5665D-D991-4DEA-AC2E-DB3BF1F2C8D5}" type="slidenum">
              <a:rPr lang="en-IN" smtClean="0"/>
              <a:pPr/>
              <a:t>‹#›</a:t>
            </a:fld>
            <a:endParaRPr lang="en-IN" dirty="0"/>
          </a:p>
        </p:txBody>
      </p:sp>
    </p:spTree>
    <p:extLst>
      <p:ext uri="{BB962C8B-B14F-4D97-AF65-F5344CB8AC3E}">
        <p14:creationId xmlns:p14="http://schemas.microsoft.com/office/powerpoint/2010/main" xmlns="" val="1209588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3C94BFAD-FBC9-443B-8BF1-DE9DC81612E6}" type="datetimeFigureOut">
              <a:rPr lang="en-IN" smtClean="0"/>
              <a:pPr/>
              <a:t>19-01-2026</a:t>
            </a:fld>
            <a:endParaRPr lang="en-IN" dirty="0"/>
          </a:p>
        </p:txBody>
      </p:sp>
      <p:sp>
        <p:nvSpPr>
          <p:cNvPr id="8" name="Footer Placeholder 7"/>
          <p:cNvSpPr>
            <a:spLocks noGrp="1"/>
          </p:cNvSpPr>
          <p:nvPr>
            <p:ph type="ftr" sz="quarter" idx="11"/>
          </p:nvPr>
        </p:nvSpPr>
        <p:spPr/>
        <p:txBody>
          <a:bodyPr/>
          <a:lstStyle/>
          <a:p>
            <a:endParaRPr lang="en-IN" dirty="0"/>
          </a:p>
        </p:txBody>
      </p:sp>
      <p:sp>
        <p:nvSpPr>
          <p:cNvPr id="9" name="Slide Number Placeholder 8"/>
          <p:cNvSpPr>
            <a:spLocks noGrp="1"/>
          </p:cNvSpPr>
          <p:nvPr>
            <p:ph type="sldNum" sz="quarter" idx="12"/>
          </p:nvPr>
        </p:nvSpPr>
        <p:spPr/>
        <p:txBody>
          <a:bodyPr/>
          <a:lstStyle/>
          <a:p>
            <a:fld id="{39C5665D-D991-4DEA-AC2E-DB3BF1F2C8D5}" type="slidenum">
              <a:rPr lang="en-IN" smtClean="0"/>
              <a:pPr/>
              <a:t>‹#›</a:t>
            </a:fld>
            <a:endParaRPr lang="en-IN" dirty="0"/>
          </a:p>
        </p:txBody>
      </p:sp>
    </p:spTree>
    <p:extLst>
      <p:ext uri="{BB962C8B-B14F-4D97-AF65-F5344CB8AC3E}">
        <p14:creationId xmlns:p14="http://schemas.microsoft.com/office/powerpoint/2010/main" xmlns="" val="42117246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3C94BFAD-FBC9-443B-8BF1-DE9DC81612E6}" type="datetimeFigureOut">
              <a:rPr lang="en-IN" smtClean="0"/>
              <a:pPr/>
              <a:t>19-01-2026</a:t>
            </a:fld>
            <a:endParaRPr lang="en-IN" dirty="0"/>
          </a:p>
        </p:txBody>
      </p:sp>
      <p:sp>
        <p:nvSpPr>
          <p:cNvPr id="4" name="Footer Placeholder 3"/>
          <p:cNvSpPr>
            <a:spLocks noGrp="1"/>
          </p:cNvSpPr>
          <p:nvPr>
            <p:ph type="ftr" sz="quarter" idx="11"/>
          </p:nvPr>
        </p:nvSpPr>
        <p:spPr/>
        <p:txBody>
          <a:bodyPr/>
          <a:lstStyle/>
          <a:p>
            <a:endParaRPr lang="en-IN" dirty="0"/>
          </a:p>
        </p:txBody>
      </p:sp>
      <p:sp>
        <p:nvSpPr>
          <p:cNvPr id="5" name="Slide Number Placeholder 4"/>
          <p:cNvSpPr>
            <a:spLocks noGrp="1"/>
          </p:cNvSpPr>
          <p:nvPr>
            <p:ph type="sldNum" sz="quarter" idx="12"/>
          </p:nvPr>
        </p:nvSpPr>
        <p:spPr/>
        <p:txBody>
          <a:bodyPr/>
          <a:lstStyle/>
          <a:p>
            <a:fld id="{39C5665D-D991-4DEA-AC2E-DB3BF1F2C8D5}" type="slidenum">
              <a:rPr lang="en-IN" smtClean="0"/>
              <a:pPr/>
              <a:t>‹#›</a:t>
            </a:fld>
            <a:endParaRPr lang="en-IN" dirty="0"/>
          </a:p>
        </p:txBody>
      </p:sp>
    </p:spTree>
    <p:extLst>
      <p:ext uri="{BB962C8B-B14F-4D97-AF65-F5344CB8AC3E}">
        <p14:creationId xmlns:p14="http://schemas.microsoft.com/office/powerpoint/2010/main" xmlns="" val="2698327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94BFAD-FBC9-443B-8BF1-DE9DC81612E6}" type="datetimeFigureOut">
              <a:rPr lang="en-IN" smtClean="0"/>
              <a:pPr/>
              <a:t>19-01-2026</a:t>
            </a:fld>
            <a:endParaRPr lang="en-IN" dirty="0"/>
          </a:p>
        </p:txBody>
      </p:sp>
      <p:sp>
        <p:nvSpPr>
          <p:cNvPr id="3" name="Footer Placeholder 2"/>
          <p:cNvSpPr>
            <a:spLocks noGrp="1"/>
          </p:cNvSpPr>
          <p:nvPr>
            <p:ph type="ftr" sz="quarter" idx="11"/>
          </p:nvPr>
        </p:nvSpPr>
        <p:spPr/>
        <p:txBody>
          <a:bodyPr/>
          <a:lstStyle/>
          <a:p>
            <a:endParaRPr lang="en-IN" dirty="0"/>
          </a:p>
        </p:txBody>
      </p:sp>
      <p:sp>
        <p:nvSpPr>
          <p:cNvPr id="4" name="Slide Number Placeholder 3"/>
          <p:cNvSpPr>
            <a:spLocks noGrp="1"/>
          </p:cNvSpPr>
          <p:nvPr>
            <p:ph type="sldNum" sz="quarter" idx="12"/>
          </p:nvPr>
        </p:nvSpPr>
        <p:spPr/>
        <p:txBody>
          <a:bodyPr/>
          <a:lstStyle/>
          <a:p>
            <a:fld id="{39C5665D-D991-4DEA-AC2E-DB3BF1F2C8D5}" type="slidenum">
              <a:rPr lang="en-IN" smtClean="0"/>
              <a:pPr/>
              <a:t>‹#›</a:t>
            </a:fld>
            <a:endParaRPr lang="en-IN" dirty="0"/>
          </a:p>
        </p:txBody>
      </p:sp>
    </p:spTree>
    <p:extLst>
      <p:ext uri="{BB962C8B-B14F-4D97-AF65-F5344CB8AC3E}">
        <p14:creationId xmlns:p14="http://schemas.microsoft.com/office/powerpoint/2010/main" xmlns="" val="3704001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94BFAD-FBC9-443B-8BF1-DE9DC81612E6}" type="datetimeFigureOut">
              <a:rPr lang="en-IN" smtClean="0"/>
              <a:pPr/>
              <a:t>19-01-2026</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39C5665D-D991-4DEA-AC2E-DB3BF1F2C8D5}" type="slidenum">
              <a:rPr lang="en-IN" smtClean="0"/>
              <a:pPr/>
              <a:t>‹#›</a:t>
            </a:fld>
            <a:endParaRPr lang="en-IN" dirty="0"/>
          </a:p>
        </p:txBody>
      </p:sp>
    </p:spTree>
    <p:extLst>
      <p:ext uri="{BB962C8B-B14F-4D97-AF65-F5344CB8AC3E}">
        <p14:creationId xmlns:p14="http://schemas.microsoft.com/office/powerpoint/2010/main" xmlns="" val="614440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94BFAD-FBC9-443B-8BF1-DE9DC81612E6}" type="datetimeFigureOut">
              <a:rPr lang="en-IN" smtClean="0"/>
              <a:pPr/>
              <a:t>19-01-2026</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39C5665D-D991-4DEA-AC2E-DB3BF1F2C8D5}" type="slidenum">
              <a:rPr lang="en-IN" smtClean="0"/>
              <a:pPr/>
              <a:t>‹#›</a:t>
            </a:fld>
            <a:endParaRPr lang="en-IN" dirty="0"/>
          </a:p>
        </p:txBody>
      </p:sp>
    </p:spTree>
    <p:extLst>
      <p:ext uri="{BB962C8B-B14F-4D97-AF65-F5344CB8AC3E}">
        <p14:creationId xmlns:p14="http://schemas.microsoft.com/office/powerpoint/2010/main" xmlns="" val="39862727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94BFAD-FBC9-443B-8BF1-DE9DC81612E6}" type="datetimeFigureOut">
              <a:rPr lang="en-IN" smtClean="0"/>
              <a:pPr/>
              <a:t>19-01-2026</a:t>
            </a:fld>
            <a:endParaRPr lang="en-IN"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C5665D-D991-4DEA-AC2E-DB3BF1F2C8D5}" type="slidenum">
              <a:rPr lang="en-IN" smtClean="0"/>
              <a:pPr/>
              <a:t>‹#›</a:t>
            </a:fld>
            <a:endParaRPr lang="en-IN" dirty="0"/>
          </a:p>
        </p:txBody>
      </p:sp>
    </p:spTree>
    <p:extLst>
      <p:ext uri="{BB962C8B-B14F-4D97-AF65-F5344CB8AC3E}">
        <p14:creationId xmlns:p14="http://schemas.microsoft.com/office/powerpoint/2010/main" xmlns="" val="1030083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72008"/>
          </a:xfrm>
        </p:spPr>
        <p:txBody>
          <a:bodyPr>
            <a:normAutofit fontScale="90000"/>
          </a:bodyPr>
          <a:lstStyle/>
          <a:p>
            <a:endParaRPr lang="en-IN" dirty="0"/>
          </a:p>
        </p:txBody>
      </p:sp>
      <p:pic>
        <p:nvPicPr>
          <p:cNvPr id="6" name="Content Placeholder 5"/>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0" y="-891480"/>
            <a:ext cx="9763323" cy="8136904"/>
          </a:xfrm>
        </p:spPr>
      </p:pic>
    </p:spTree>
    <p:extLst>
      <p:ext uri="{BB962C8B-B14F-4D97-AF65-F5344CB8AC3E}">
        <p14:creationId xmlns:p14="http://schemas.microsoft.com/office/powerpoint/2010/main" xmlns="" val="2969384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392"/>
            <a:ext cx="8229600" cy="792088"/>
          </a:xfrm>
        </p:spPr>
        <p:txBody>
          <a:bodyPr>
            <a:normAutofit fontScale="90000"/>
          </a:bodyPr>
          <a:lstStyle/>
          <a:p>
            <a:r>
              <a:rPr lang="en-IN" sz="3600" dirty="0" smtClean="0">
                <a:solidFill>
                  <a:srgbClr val="FF0000"/>
                </a:solidFill>
              </a:rPr>
              <a:t>Location and </a:t>
            </a:r>
            <a:r>
              <a:rPr lang="en-IN" sz="3600" dirty="0">
                <a:solidFill>
                  <a:srgbClr val="FF0000"/>
                </a:solidFill>
              </a:rPr>
              <a:t>Selection </a:t>
            </a:r>
            <a:r>
              <a:rPr lang="en-IN" sz="3600" dirty="0" smtClean="0">
                <a:solidFill>
                  <a:srgbClr val="FF0000"/>
                </a:solidFill>
              </a:rPr>
              <a:t>of site of school plant</a:t>
            </a:r>
            <a:endParaRPr lang="en-IN" sz="3600" dirty="0">
              <a:solidFill>
                <a:srgbClr val="FF0000"/>
              </a:solidFill>
            </a:endParaRPr>
          </a:p>
        </p:txBody>
      </p:sp>
      <p:sp>
        <p:nvSpPr>
          <p:cNvPr id="3" name="Content Placeholder 2"/>
          <p:cNvSpPr>
            <a:spLocks noGrp="1"/>
          </p:cNvSpPr>
          <p:nvPr>
            <p:ph idx="1"/>
          </p:nvPr>
        </p:nvSpPr>
        <p:spPr>
          <a:xfrm>
            <a:off x="457200" y="548680"/>
            <a:ext cx="8229600" cy="6192688"/>
          </a:xfrm>
        </p:spPr>
        <p:txBody>
          <a:bodyPr>
            <a:normAutofit lnSpcReduction="10000"/>
          </a:bodyPr>
          <a:lstStyle/>
          <a:p>
            <a:pPr marL="514350" indent="-514350">
              <a:buFont typeface="+mj-lt"/>
              <a:buAutoNum type="arabicPeriod"/>
            </a:pPr>
            <a:r>
              <a:rPr lang="en-IN" dirty="0" smtClean="0">
                <a:solidFill>
                  <a:srgbClr val="92D050"/>
                </a:solidFill>
              </a:rPr>
              <a:t>Satisfaction of local needs</a:t>
            </a:r>
          </a:p>
          <a:p>
            <a:pPr marL="514350" indent="-514350">
              <a:buFont typeface="+mj-lt"/>
              <a:buAutoNum type="arabicPeriod"/>
            </a:pPr>
            <a:r>
              <a:rPr lang="en-IN" dirty="0" smtClean="0">
                <a:solidFill>
                  <a:srgbClr val="92D050"/>
                </a:solidFill>
              </a:rPr>
              <a:t>Surrounding( </a:t>
            </a:r>
            <a:r>
              <a:rPr lang="en-IN" dirty="0" err="1" smtClean="0">
                <a:solidFill>
                  <a:srgbClr val="92D050"/>
                </a:solidFill>
              </a:rPr>
              <a:t>ala</a:t>
            </a:r>
            <a:r>
              <a:rPr lang="en-IN" dirty="0" smtClean="0">
                <a:solidFill>
                  <a:srgbClr val="92D050"/>
                </a:solidFill>
              </a:rPr>
              <a:t> </a:t>
            </a:r>
            <a:r>
              <a:rPr lang="en-IN" dirty="0" err="1" smtClean="0">
                <a:solidFill>
                  <a:srgbClr val="92D050"/>
                </a:solidFill>
              </a:rPr>
              <a:t>duaala</a:t>
            </a:r>
            <a:r>
              <a:rPr lang="en-IN" dirty="0" smtClean="0">
                <a:solidFill>
                  <a:srgbClr val="92D050"/>
                </a:solidFill>
              </a:rPr>
              <a:t>)</a:t>
            </a:r>
          </a:p>
          <a:p>
            <a:pPr marL="514350" indent="-514350">
              <a:buFont typeface="+mj-lt"/>
              <a:buAutoNum type="arabicPeriod"/>
            </a:pPr>
            <a:r>
              <a:rPr lang="en-IN" dirty="0" smtClean="0">
                <a:solidFill>
                  <a:srgbClr val="92D050"/>
                </a:solidFill>
              </a:rPr>
              <a:t>Level of land of school</a:t>
            </a:r>
          </a:p>
          <a:p>
            <a:pPr marL="514350" indent="-514350">
              <a:buFont typeface="+mj-lt"/>
              <a:buAutoNum type="arabicPeriod"/>
            </a:pPr>
            <a:r>
              <a:rPr lang="en-IN" dirty="0" smtClean="0">
                <a:solidFill>
                  <a:srgbClr val="92D050"/>
                </a:solidFill>
              </a:rPr>
              <a:t>Proper site</a:t>
            </a:r>
          </a:p>
          <a:p>
            <a:pPr marL="514350" indent="-514350">
              <a:buFont typeface="+mj-lt"/>
              <a:buAutoNum type="arabicPeriod"/>
            </a:pPr>
            <a:r>
              <a:rPr lang="en-IN" dirty="0" smtClean="0">
                <a:solidFill>
                  <a:srgbClr val="92D050"/>
                </a:solidFill>
              </a:rPr>
              <a:t>Easy accessibility</a:t>
            </a:r>
          </a:p>
          <a:p>
            <a:pPr marL="514350" indent="-514350">
              <a:buFont typeface="+mj-lt"/>
              <a:buAutoNum type="arabicPeriod"/>
            </a:pPr>
            <a:r>
              <a:rPr lang="en-IN" dirty="0" smtClean="0">
                <a:solidFill>
                  <a:srgbClr val="92D050"/>
                </a:solidFill>
              </a:rPr>
              <a:t>Service conditions</a:t>
            </a:r>
          </a:p>
          <a:p>
            <a:pPr marL="514350" indent="-514350">
              <a:buFont typeface="+mj-lt"/>
              <a:buAutoNum type="arabicPeriod"/>
            </a:pPr>
            <a:r>
              <a:rPr lang="en-IN" dirty="0" smtClean="0">
                <a:solidFill>
                  <a:srgbClr val="92D050"/>
                </a:solidFill>
              </a:rPr>
              <a:t>Area of expand in future</a:t>
            </a:r>
          </a:p>
          <a:p>
            <a:pPr marL="514350" indent="-514350">
              <a:buFont typeface="+mj-lt"/>
              <a:buAutoNum type="arabicPeriod"/>
            </a:pPr>
            <a:r>
              <a:rPr lang="en-IN" dirty="0" smtClean="0">
                <a:solidFill>
                  <a:srgbClr val="92D050"/>
                </a:solidFill>
              </a:rPr>
              <a:t>Design of school plant</a:t>
            </a:r>
          </a:p>
          <a:p>
            <a:pPr marL="514350" indent="-514350">
              <a:buFont typeface="+mj-lt"/>
              <a:buAutoNum type="arabicPeriod"/>
            </a:pPr>
            <a:r>
              <a:rPr lang="en-IN" dirty="0" smtClean="0">
                <a:solidFill>
                  <a:srgbClr val="92D050"/>
                </a:solidFill>
              </a:rPr>
              <a:t>Use of school plant</a:t>
            </a:r>
          </a:p>
          <a:p>
            <a:pPr marL="514350" indent="-514350">
              <a:buFont typeface="+mj-lt"/>
              <a:buAutoNum type="arabicPeriod"/>
            </a:pPr>
            <a:r>
              <a:rPr lang="en-IN" dirty="0">
                <a:solidFill>
                  <a:srgbClr val="92D050"/>
                </a:solidFill>
              </a:rPr>
              <a:t> D</a:t>
            </a:r>
            <a:r>
              <a:rPr lang="en-IN" dirty="0" smtClean="0">
                <a:solidFill>
                  <a:srgbClr val="92D050"/>
                </a:solidFill>
              </a:rPr>
              <a:t>irection of school plant</a:t>
            </a:r>
          </a:p>
          <a:p>
            <a:pPr marL="514350" indent="-514350">
              <a:buFont typeface="+mj-lt"/>
              <a:buAutoNum type="arabicPeriod"/>
            </a:pPr>
            <a:r>
              <a:rPr lang="en-IN" dirty="0" smtClean="0">
                <a:solidFill>
                  <a:srgbClr val="92D050"/>
                </a:solidFill>
              </a:rPr>
              <a:t>Safety of school plant</a:t>
            </a:r>
          </a:p>
          <a:p>
            <a:pPr marL="514350" indent="-514350">
              <a:buFont typeface="+mj-lt"/>
              <a:buAutoNum type="arabicPeriod"/>
            </a:pPr>
            <a:endParaRPr lang="en-IN" dirty="0"/>
          </a:p>
        </p:txBody>
      </p:sp>
    </p:spTree>
    <p:extLst>
      <p:ext uri="{BB962C8B-B14F-4D97-AF65-F5344CB8AC3E}">
        <p14:creationId xmlns:p14="http://schemas.microsoft.com/office/powerpoint/2010/main" xmlns="" val="20554498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8229600" cy="1143000"/>
          </a:xfrm>
        </p:spPr>
        <p:txBody>
          <a:bodyPr/>
          <a:lstStyle/>
          <a:p>
            <a:r>
              <a:rPr lang="en-IN" dirty="0" smtClean="0">
                <a:solidFill>
                  <a:srgbClr val="FF0000"/>
                </a:solidFill>
              </a:rPr>
              <a:t>Institutional  Planning</a:t>
            </a:r>
            <a:endParaRPr lang="en-IN" dirty="0">
              <a:solidFill>
                <a:srgbClr val="FF0000"/>
              </a:solidFill>
            </a:endParaRPr>
          </a:p>
        </p:txBody>
      </p:sp>
      <p:sp>
        <p:nvSpPr>
          <p:cNvPr id="3" name="Content Placeholder 2"/>
          <p:cNvSpPr>
            <a:spLocks noGrp="1"/>
          </p:cNvSpPr>
          <p:nvPr>
            <p:ph idx="1"/>
          </p:nvPr>
        </p:nvSpPr>
        <p:spPr/>
        <p:txBody>
          <a:bodyPr>
            <a:normAutofit lnSpcReduction="10000"/>
          </a:bodyPr>
          <a:lstStyle/>
          <a:p>
            <a:pPr marL="0" indent="0">
              <a:buNone/>
            </a:pPr>
            <a:r>
              <a:rPr lang="en-IN" dirty="0" smtClean="0">
                <a:solidFill>
                  <a:schemeClr val="tx2"/>
                </a:solidFill>
              </a:rPr>
              <a:t>Meaning of institute a business organisation ,  a school,  college or a coaching  centre.</a:t>
            </a:r>
          </a:p>
          <a:p>
            <a:pPr marL="0" indent="0">
              <a:buNone/>
            </a:pPr>
            <a:r>
              <a:rPr lang="en-IN" dirty="0" smtClean="0">
                <a:solidFill>
                  <a:schemeClr val="tx2"/>
                </a:solidFill>
              </a:rPr>
              <a:t>They are establish for particular purpose.</a:t>
            </a:r>
          </a:p>
          <a:p>
            <a:pPr marL="0" indent="0" algn="ctr">
              <a:buNone/>
            </a:pPr>
            <a:r>
              <a:rPr lang="en-IN" dirty="0" smtClean="0">
                <a:solidFill>
                  <a:schemeClr val="tx2"/>
                </a:solidFill>
              </a:rPr>
              <a:t>Meaning of planning</a:t>
            </a:r>
          </a:p>
          <a:p>
            <a:r>
              <a:rPr lang="en-IN" dirty="0" smtClean="0">
                <a:solidFill>
                  <a:schemeClr val="tx2"/>
                </a:solidFill>
              </a:rPr>
              <a:t>What to do?</a:t>
            </a:r>
          </a:p>
          <a:p>
            <a:r>
              <a:rPr lang="en-IN" dirty="0" smtClean="0">
                <a:solidFill>
                  <a:schemeClr val="tx2"/>
                </a:solidFill>
              </a:rPr>
              <a:t>When to do?</a:t>
            </a:r>
          </a:p>
          <a:p>
            <a:r>
              <a:rPr lang="en-IN" dirty="0" smtClean="0">
                <a:solidFill>
                  <a:schemeClr val="tx2"/>
                </a:solidFill>
              </a:rPr>
              <a:t>How to do?</a:t>
            </a:r>
          </a:p>
          <a:p>
            <a:r>
              <a:rPr lang="en-IN" dirty="0" smtClean="0">
                <a:solidFill>
                  <a:schemeClr val="tx2"/>
                </a:solidFill>
              </a:rPr>
              <a:t>Who will do a particular task?</a:t>
            </a:r>
          </a:p>
        </p:txBody>
      </p:sp>
    </p:spTree>
    <p:extLst>
      <p:ext uri="{BB962C8B-B14F-4D97-AF65-F5344CB8AC3E}">
        <p14:creationId xmlns:p14="http://schemas.microsoft.com/office/powerpoint/2010/main" xmlns="" val="27147540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5258"/>
            <a:ext cx="8229600" cy="1143000"/>
          </a:xfrm>
        </p:spPr>
        <p:txBody>
          <a:bodyPr/>
          <a:lstStyle/>
          <a:p>
            <a:r>
              <a:rPr lang="en-IN" dirty="0">
                <a:solidFill>
                  <a:srgbClr val="FFFF00"/>
                </a:solidFill>
              </a:rPr>
              <a:t>Institutional  Planning</a:t>
            </a:r>
          </a:p>
        </p:txBody>
      </p:sp>
      <p:sp>
        <p:nvSpPr>
          <p:cNvPr id="3" name="Content Placeholder 2"/>
          <p:cNvSpPr>
            <a:spLocks noGrp="1"/>
          </p:cNvSpPr>
          <p:nvPr>
            <p:ph idx="1"/>
          </p:nvPr>
        </p:nvSpPr>
        <p:spPr>
          <a:xfrm>
            <a:off x="251520" y="908720"/>
            <a:ext cx="8373616" cy="5688631"/>
          </a:xfrm>
        </p:spPr>
        <p:txBody>
          <a:bodyPr>
            <a:normAutofit/>
          </a:bodyPr>
          <a:lstStyle/>
          <a:p>
            <a:pPr marL="0" indent="0">
              <a:buNone/>
            </a:pPr>
            <a:r>
              <a:rPr lang="en-IN" dirty="0" smtClean="0"/>
              <a:t>M.B. BUCH –”A programme of development and improvement prepared by an educational institution on the basis of its felt needs and the resources available or likely to be available with improvement the school programme and school practices,contitues a plan for an institution.it is based on the principle of optimum utilization of the resources available in the school and community. The plan may be for a longer duration or shorter duration.”</a:t>
            </a:r>
            <a:endParaRPr lang="en-IN" dirty="0"/>
          </a:p>
        </p:txBody>
      </p:sp>
    </p:spTree>
    <p:extLst>
      <p:ext uri="{BB962C8B-B14F-4D97-AF65-F5344CB8AC3E}">
        <p14:creationId xmlns:p14="http://schemas.microsoft.com/office/powerpoint/2010/main" xmlns="" val="17140180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1143000"/>
          </a:xfrm>
        </p:spPr>
        <p:txBody>
          <a:bodyPr>
            <a:normAutofit/>
          </a:bodyPr>
          <a:lstStyle/>
          <a:p>
            <a:r>
              <a:rPr lang="en-IN" sz="2800" dirty="0" smtClean="0">
                <a:solidFill>
                  <a:srgbClr val="92D050"/>
                </a:solidFill>
              </a:rPr>
              <a:t>Types Of School Organisation, Administration And Management</a:t>
            </a:r>
            <a:endParaRPr lang="en-IN" sz="2800" dirty="0">
              <a:solidFill>
                <a:srgbClr val="92D05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4186375887"/>
              </p:ext>
            </p:extLst>
          </p:nvPr>
        </p:nvGraphicFramePr>
        <p:xfrm>
          <a:off x="395536" y="1340768"/>
          <a:ext cx="8653277" cy="5262304"/>
        </p:xfrm>
        <a:graphic>
          <a:graphicData uri="http://schemas.openxmlformats.org/drawingml/2006/table">
            <a:tbl>
              <a:tblPr firstRow="1" bandRow="1">
                <a:tableStyleId>{5C22544A-7EE6-4342-B048-85BDC9FD1C3A}</a:tableStyleId>
              </a:tblPr>
              <a:tblGrid>
                <a:gridCol w="4248472"/>
                <a:gridCol w="4404805"/>
              </a:tblGrid>
              <a:tr h="370840">
                <a:tc>
                  <a:txBody>
                    <a:bodyPr/>
                    <a:lstStyle/>
                    <a:p>
                      <a:r>
                        <a:rPr lang="en-IN" sz="2400" dirty="0" smtClean="0"/>
                        <a:t>Dictator Administration</a:t>
                      </a:r>
                      <a:endParaRPr lang="en-IN" sz="2400" dirty="0"/>
                    </a:p>
                  </a:txBody>
                  <a:tcPr/>
                </a:tc>
                <a:tc>
                  <a:txBody>
                    <a:bodyPr/>
                    <a:lstStyle/>
                    <a:p>
                      <a:r>
                        <a:rPr lang="en-IN" sz="2400" dirty="0" smtClean="0"/>
                        <a:t>Democratic Administration</a:t>
                      </a:r>
                      <a:endParaRPr lang="en-IN" sz="2400" dirty="0"/>
                    </a:p>
                  </a:txBody>
                  <a:tcPr/>
                </a:tc>
              </a:tr>
              <a:tr h="370840">
                <a:tc>
                  <a:txBody>
                    <a:bodyPr/>
                    <a:lstStyle/>
                    <a:p>
                      <a:pPr marL="342900" indent="-342900" algn="l">
                        <a:buFont typeface="Wingdings" pitchFamily="2" charset="2"/>
                        <a:buChar char="ü"/>
                      </a:pPr>
                      <a:r>
                        <a:rPr lang="en-IN" sz="2400" dirty="0" smtClean="0"/>
                        <a:t>Single leadership</a:t>
                      </a:r>
                    </a:p>
                  </a:txBody>
                  <a:tcPr/>
                </a:tc>
                <a:tc>
                  <a:txBody>
                    <a:bodyPr/>
                    <a:lstStyle/>
                    <a:p>
                      <a:pPr marL="342900" indent="-342900">
                        <a:buFont typeface="Wingdings" pitchFamily="2" charset="2"/>
                        <a:buChar char="ü"/>
                      </a:pPr>
                      <a:r>
                        <a:rPr lang="en-IN" sz="2400" dirty="0" smtClean="0"/>
                        <a:t>Principal</a:t>
                      </a:r>
                      <a:r>
                        <a:rPr lang="en-IN" sz="2400" baseline="0" dirty="0" smtClean="0"/>
                        <a:t> of sharing responsibility </a:t>
                      </a:r>
                      <a:endParaRPr lang="en-IN" sz="2400" dirty="0"/>
                    </a:p>
                  </a:txBody>
                  <a:tcPr/>
                </a:tc>
              </a:tr>
              <a:tr h="370840">
                <a:tc>
                  <a:txBody>
                    <a:bodyPr/>
                    <a:lstStyle/>
                    <a:p>
                      <a:pPr marL="342900" indent="-342900" algn="l">
                        <a:buFont typeface="Wingdings" pitchFamily="2" charset="2"/>
                        <a:buChar char="ü"/>
                      </a:pPr>
                      <a:r>
                        <a:rPr lang="en-IN" sz="2200" dirty="0" smtClean="0"/>
                        <a:t>Profit centred source of power</a:t>
                      </a:r>
                      <a:endParaRPr lang="en-IN" sz="2200" dirty="0"/>
                    </a:p>
                  </a:txBody>
                  <a:tcPr/>
                </a:tc>
                <a:tc>
                  <a:txBody>
                    <a:bodyPr/>
                    <a:lstStyle/>
                    <a:p>
                      <a:pPr marL="342900" indent="-342900">
                        <a:buFont typeface="Wingdings" pitchFamily="2" charset="2"/>
                        <a:buChar char="ü"/>
                      </a:pPr>
                      <a:r>
                        <a:rPr lang="en-IN" sz="2400" dirty="0" smtClean="0"/>
                        <a:t>Principal</a:t>
                      </a:r>
                      <a:r>
                        <a:rPr lang="en-IN" sz="2400" baseline="0" dirty="0" smtClean="0"/>
                        <a:t> of equality</a:t>
                      </a:r>
                      <a:endParaRPr lang="en-IN" sz="2400" dirty="0"/>
                    </a:p>
                  </a:txBody>
                  <a:tcPr/>
                </a:tc>
              </a:tr>
              <a:tr h="370840">
                <a:tc>
                  <a:txBody>
                    <a:bodyPr/>
                    <a:lstStyle/>
                    <a:p>
                      <a:pPr marL="342900" indent="-342900" algn="l">
                        <a:buFont typeface="Wingdings" pitchFamily="2" charset="2"/>
                        <a:buChar char="ü"/>
                      </a:pPr>
                      <a:r>
                        <a:rPr lang="en-IN" sz="2400" dirty="0" smtClean="0"/>
                        <a:t>Difficulty in developing skill</a:t>
                      </a:r>
                      <a:endParaRPr lang="en-IN" sz="2400" dirty="0"/>
                    </a:p>
                  </a:txBody>
                  <a:tcPr/>
                </a:tc>
                <a:tc>
                  <a:txBody>
                    <a:bodyPr/>
                    <a:lstStyle/>
                    <a:p>
                      <a:pPr marL="342900" indent="-342900">
                        <a:buFont typeface="Wingdings" pitchFamily="2" charset="2"/>
                        <a:buChar char="ü"/>
                      </a:pPr>
                      <a:r>
                        <a:rPr lang="en-IN" sz="2400" dirty="0" smtClean="0"/>
                        <a:t>Principal</a:t>
                      </a:r>
                      <a:r>
                        <a:rPr lang="en-IN" sz="2400" baseline="0" dirty="0" smtClean="0"/>
                        <a:t> of justice</a:t>
                      </a:r>
                      <a:endParaRPr lang="en-IN" sz="2400" dirty="0"/>
                    </a:p>
                  </a:txBody>
                  <a:tcPr/>
                </a:tc>
              </a:tr>
              <a:tr h="370840">
                <a:tc>
                  <a:txBody>
                    <a:bodyPr/>
                    <a:lstStyle/>
                    <a:p>
                      <a:pPr marL="342900" indent="-342900" algn="l">
                        <a:buFont typeface="Wingdings" pitchFamily="2" charset="2"/>
                        <a:buChar char="ü"/>
                      </a:pPr>
                      <a:r>
                        <a:rPr lang="en-IN" sz="2400" dirty="0" smtClean="0"/>
                        <a:t>All around</a:t>
                      </a:r>
                      <a:r>
                        <a:rPr lang="en-IN" sz="2400" baseline="0" dirty="0" smtClean="0"/>
                        <a:t> development of student is not possible</a:t>
                      </a:r>
                      <a:endParaRPr lang="en-IN" sz="2400" dirty="0"/>
                    </a:p>
                  </a:txBody>
                  <a:tcPr/>
                </a:tc>
                <a:tc>
                  <a:txBody>
                    <a:bodyPr/>
                    <a:lstStyle/>
                    <a:p>
                      <a:pPr marL="342900" indent="-342900">
                        <a:buFont typeface="Wingdings" pitchFamily="2" charset="2"/>
                        <a:buChar char="ü"/>
                      </a:pPr>
                      <a:r>
                        <a:rPr lang="en-IN" sz="2400" dirty="0" smtClean="0"/>
                        <a:t>Principal of  leadership</a:t>
                      </a:r>
                      <a:endParaRPr lang="en-IN" sz="2400" dirty="0"/>
                    </a:p>
                  </a:txBody>
                  <a:tcPr/>
                </a:tc>
              </a:tr>
              <a:tr h="370840">
                <a:tc>
                  <a:txBody>
                    <a:bodyPr/>
                    <a:lstStyle/>
                    <a:p>
                      <a:pPr marL="342900" indent="-342900" algn="l">
                        <a:buFont typeface="Wingdings" pitchFamily="2" charset="2"/>
                        <a:buChar char="ü"/>
                      </a:pPr>
                      <a:r>
                        <a:rPr lang="en-IN" sz="2400" dirty="0" smtClean="0"/>
                        <a:t>Limited area</a:t>
                      </a:r>
                      <a:endParaRPr lang="en-IN" sz="2400" dirty="0"/>
                    </a:p>
                  </a:txBody>
                  <a:tcPr/>
                </a:tc>
                <a:tc>
                  <a:txBody>
                    <a:bodyPr/>
                    <a:lstStyle/>
                    <a:p>
                      <a:pPr marL="342900" indent="-342900">
                        <a:buFont typeface="Wingdings" pitchFamily="2" charset="2"/>
                        <a:buChar char="ü"/>
                      </a:pPr>
                      <a:r>
                        <a:rPr lang="en-IN" sz="2400" dirty="0" smtClean="0"/>
                        <a:t>Principal of flexibility</a:t>
                      </a:r>
                      <a:endParaRPr lang="en-IN" sz="2400" dirty="0"/>
                    </a:p>
                  </a:txBody>
                  <a:tcPr/>
                </a:tc>
              </a:tr>
              <a:tr h="370840">
                <a:tc>
                  <a:txBody>
                    <a:bodyPr/>
                    <a:lstStyle/>
                    <a:p>
                      <a:pPr marL="342900" indent="-342900" algn="l">
                        <a:buFont typeface="Wingdings" pitchFamily="2" charset="2"/>
                        <a:buChar char="ü"/>
                      </a:pPr>
                      <a:r>
                        <a:rPr lang="en-IN" sz="2400" dirty="0" smtClean="0"/>
                        <a:t>Self directed</a:t>
                      </a:r>
                      <a:endParaRPr lang="en-IN" sz="2400" dirty="0"/>
                    </a:p>
                  </a:txBody>
                  <a:tcPr/>
                </a:tc>
                <a:tc>
                  <a:txBody>
                    <a:bodyPr/>
                    <a:lstStyle/>
                    <a:p>
                      <a:pPr marL="342900" indent="-342900">
                        <a:buFont typeface="Wingdings" pitchFamily="2" charset="2"/>
                        <a:buChar char="ü"/>
                      </a:pPr>
                      <a:r>
                        <a:rPr lang="en-IN" sz="2400" dirty="0" smtClean="0"/>
                        <a:t>Principal</a:t>
                      </a:r>
                      <a:r>
                        <a:rPr lang="en-IN" sz="2400" baseline="0" dirty="0" smtClean="0"/>
                        <a:t> of coordination</a:t>
                      </a:r>
                      <a:endParaRPr lang="en-IN" sz="2400" dirty="0"/>
                    </a:p>
                  </a:txBody>
                  <a:tcPr/>
                </a:tc>
              </a:tr>
              <a:tr h="370840">
                <a:tc>
                  <a:txBody>
                    <a:bodyPr/>
                    <a:lstStyle/>
                    <a:p>
                      <a:pPr marL="342900" indent="-342900" algn="l">
                        <a:buFont typeface="Wingdings" pitchFamily="2" charset="2"/>
                        <a:buChar char="ü"/>
                      </a:pPr>
                      <a:r>
                        <a:rPr lang="en-IN" sz="2400" dirty="0" smtClean="0"/>
                        <a:t>Based in heredity</a:t>
                      </a:r>
                    </a:p>
                  </a:txBody>
                  <a:tcPr/>
                </a:tc>
                <a:tc>
                  <a:txBody>
                    <a:bodyPr/>
                    <a:lstStyle/>
                    <a:p>
                      <a:pPr marL="342900" indent="-342900">
                        <a:buFont typeface="Wingdings" pitchFamily="2" charset="2"/>
                        <a:buChar char="ü"/>
                      </a:pPr>
                      <a:r>
                        <a:rPr lang="en-IN" sz="2400" dirty="0" smtClean="0"/>
                        <a:t>Principal of</a:t>
                      </a:r>
                      <a:r>
                        <a:rPr lang="en-IN" sz="2400" baseline="0" dirty="0" smtClean="0"/>
                        <a:t> optimism</a:t>
                      </a:r>
                      <a:endParaRPr lang="en-IN" sz="2400" dirty="0"/>
                    </a:p>
                  </a:txBody>
                  <a:tcPr/>
                </a:tc>
              </a:tr>
              <a:tr h="873184">
                <a:tc>
                  <a:txBody>
                    <a:bodyPr/>
                    <a:lstStyle/>
                    <a:p>
                      <a:pPr marL="342900" indent="-342900" algn="l">
                        <a:buFont typeface="Wingdings" pitchFamily="2" charset="2"/>
                        <a:buChar char="ü"/>
                      </a:pPr>
                      <a:r>
                        <a:rPr lang="en-IN" sz="2400" dirty="0" smtClean="0"/>
                        <a:t>Rigid discipline</a:t>
                      </a:r>
                    </a:p>
                  </a:txBody>
                  <a:tcPr/>
                </a:tc>
                <a:tc>
                  <a:txBody>
                    <a:bodyPr/>
                    <a:lstStyle/>
                    <a:p>
                      <a:pPr marL="342900" indent="-342900">
                        <a:buFont typeface="Wingdings" pitchFamily="2" charset="2"/>
                        <a:buChar char="ü"/>
                      </a:pPr>
                      <a:r>
                        <a:rPr lang="en-IN" sz="2400" dirty="0" smtClean="0"/>
                        <a:t>Principal of value</a:t>
                      </a:r>
                      <a:endParaRPr lang="en-IN" sz="2400" dirty="0"/>
                    </a:p>
                  </a:txBody>
                  <a:tcPr/>
                </a:tc>
              </a:tr>
            </a:tbl>
          </a:graphicData>
        </a:graphic>
      </p:graphicFrame>
    </p:spTree>
    <p:extLst>
      <p:ext uri="{BB962C8B-B14F-4D97-AF65-F5344CB8AC3E}">
        <p14:creationId xmlns:p14="http://schemas.microsoft.com/office/powerpoint/2010/main" xmlns="" val="24327400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171400"/>
            <a:ext cx="8229600" cy="1143000"/>
          </a:xfrm>
        </p:spPr>
        <p:txBody>
          <a:bodyPr>
            <a:normAutofit/>
          </a:bodyPr>
          <a:lstStyle/>
          <a:p>
            <a:r>
              <a:rPr lang="en-IN" sz="2000" dirty="0" smtClean="0">
                <a:solidFill>
                  <a:srgbClr val="FFC000"/>
                </a:solidFill>
                <a:latin typeface="Times New Roman" pitchFamily="18" charset="0"/>
                <a:cs typeface="Times New Roman" pitchFamily="18" charset="0"/>
              </a:rPr>
              <a:t>Characteristics of  school Organisation / Management/ administration / school plant and institute planning</a:t>
            </a:r>
            <a:endParaRPr lang="en-IN" sz="2000" dirty="0">
              <a:solidFill>
                <a:srgbClr val="FFC000"/>
              </a:solidFill>
              <a:latin typeface="Times New Roman" pitchFamily="18" charset="0"/>
              <a:cs typeface="Times New Roman" pitchFamily="18" charset="0"/>
            </a:endParaRPr>
          </a:p>
        </p:txBody>
      </p:sp>
      <p:sp>
        <p:nvSpPr>
          <p:cNvPr id="3" name="Content Placeholder 2"/>
          <p:cNvSpPr>
            <a:spLocks noGrp="1"/>
          </p:cNvSpPr>
          <p:nvPr>
            <p:ph idx="1"/>
          </p:nvPr>
        </p:nvSpPr>
        <p:spPr>
          <a:xfrm>
            <a:off x="467544" y="692696"/>
            <a:ext cx="8229600" cy="6048672"/>
          </a:xfrm>
        </p:spPr>
        <p:txBody>
          <a:bodyPr>
            <a:normAutofit lnSpcReduction="10000"/>
          </a:bodyPr>
          <a:lstStyle/>
          <a:p>
            <a:pPr marL="514350" indent="-514350">
              <a:buFont typeface="+mj-lt"/>
              <a:buAutoNum type="arabicPeriod"/>
            </a:pPr>
            <a:r>
              <a:rPr lang="en-GB" sz="2200" dirty="0" smtClean="0">
                <a:solidFill>
                  <a:schemeClr val="accent2"/>
                </a:solidFill>
                <a:latin typeface="Times New Roman" pitchFamily="18" charset="0"/>
                <a:cs typeface="Times New Roman" pitchFamily="18" charset="0"/>
              </a:rPr>
              <a:t>Safety,</a:t>
            </a:r>
          </a:p>
          <a:p>
            <a:pPr marL="514350" indent="-514350">
              <a:buFont typeface="+mj-lt"/>
              <a:buAutoNum type="arabicPeriod"/>
            </a:pPr>
            <a:r>
              <a:rPr lang="en-GB" sz="2200" dirty="0" smtClean="0">
                <a:solidFill>
                  <a:schemeClr val="accent2"/>
                </a:solidFill>
                <a:latin typeface="Times New Roman" pitchFamily="18" charset="0"/>
                <a:cs typeface="Times New Roman" pitchFamily="18" charset="0"/>
              </a:rPr>
              <a:t>Well-being, </a:t>
            </a:r>
          </a:p>
          <a:p>
            <a:pPr marL="514350" indent="-514350">
              <a:buFont typeface="+mj-lt"/>
              <a:buAutoNum type="arabicPeriod"/>
            </a:pPr>
            <a:r>
              <a:rPr lang="en-GB" sz="2200" dirty="0" smtClean="0">
                <a:solidFill>
                  <a:schemeClr val="accent2"/>
                </a:solidFill>
                <a:latin typeface="Times New Roman" pitchFamily="18" charset="0"/>
                <a:cs typeface="Times New Roman" pitchFamily="18" charset="0"/>
              </a:rPr>
              <a:t>Coordination</a:t>
            </a:r>
          </a:p>
          <a:p>
            <a:pPr marL="514350" indent="-514350">
              <a:buFont typeface="+mj-lt"/>
              <a:buAutoNum type="arabicPeriod"/>
            </a:pPr>
            <a:r>
              <a:rPr lang="en-GB" sz="2200" dirty="0" smtClean="0">
                <a:solidFill>
                  <a:schemeClr val="accent2"/>
                </a:solidFill>
                <a:latin typeface="Times New Roman" pitchFamily="18" charset="0"/>
                <a:cs typeface="Times New Roman" pitchFamily="18" charset="0"/>
              </a:rPr>
              <a:t>Efficacy, </a:t>
            </a:r>
          </a:p>
          <a:p>
            <a:pPr marL="514350" indent="-514350">
              <a:buFont typeface="+mj-lt"/>
              <a:buAutoNum type="arabicPeriod"/>
            </a:pPr>
            <a:r>
              <a:rPr lang="en-GB" sz="2200" dirty="0" smtClean="0">
                <a:solidFill>
                  <a:schemeClr val="accent2"/>
                </a:solidFill>
                <a:latin typeface="Times New Roman" pitchFamily="18" charset="0"/>
                <a:cs typeface="Times New Roman" pitchFamily="18" charset="0"/>
              </a:rPr>
              <a:t>Unity,</a:t>
            </a:r>
          </a:p>
          <a:p>
            <a:pPr marL="514350" indent="-514350">
              <a:buFont typeface="+mj-lt"/>
              <a:buAutoNum type="arabicPeriod"/>
            </a:pPr>
            <a:r>
              <a:rPr lang="en-GB" sz="2200" dirty="0" smtClean="0">
                <a:solidFill>
                  <a:schemeClr val="accent2"/>
                </a:solidFill>
                <a:latin typeface="Times New Roman" pitchFamily="18" charset="0"/>
                <a:cs typeface="Times New Roman" pitchFamily="18" charset="0"/>
              </a:rPr>
              <a:t> Beauty, </a:t>
            </a:r>
          </a:p>
          <a:p>
            <a:pPr marL="514350" indent="-514350">
              <a:buFont typeface="+mj-lt"/>
              <a:buAutoNum type="arabicPeriod"/>
            </a:pPr>
            <a:r>
              <a:rPr lang="en-GB" sz="2200" dirty="0" smtClean="0">
                <a:solidFill>
                  <a:schemeClr val="accent2"/>
                </a:solidFill>
                <a:latin typeface="Times New Roman" pitchFamily="18" charset="0"/>
                <a:cs typeface="Times New Roman" pitchFamily="18" charset="0"/>
              </a:rPr>
              <a:t>Flexibility,</a:t>
            </a:r>
          </a:p>
          <a:p>
            <a:pPr marL="514350" indent="-514350">
              <a:buFont typeface="+mj-lt"/>
              <a:buAutoNum type="arabicPeriod"/>
            </a:pPr>
            <a:r>
              <a:rPr lang="en-GB" sz="2200" dirty="0" smtClean="0">
                <a:solidFill>
                  <a:schemeClr val="accent2"/>
                </a:solidFill>
                <a:latin typeface="Times New Roman" pitchFamily="18" charset="0"/>
                <a:cs typeface="Times New Roman" pitchFamily="18" charset="0"/>
              </a:rPr>
              <a:t> Economy</a:t>
            </a:r>
          </a:p>
          <a:p>
            <a:pPr marL="514350" indent="-514350">
              <a:buFont typeface="+mj-lt"/>
              <a:buAutoNum type="arabicPeriod"/>
            </a:pPr>
            <a:r>
              <a:rPr lang="en-GB" sz="2200" dirty="0" smtClean="0">
                <a:solidFill>
                  <a:schemeClr val="accent2"/>
                </a:solidFill>
                <a:latin typeface="Times New Roman" pitchFamily="18" charset="0"/>
                <a:cs typeface="Times New Roman" pitchFamily="18" charset="0"/>
              </a:rPr>
              <a:t>Based on need</a:t>
            </a:r>
          </a:p>
          <a:p>
            <a:pPr marL="514350" indent="-514350">
              <a:buFont typeface="+mj-lt"/>
              <a:buAutoNum type="arabicPeriod"/>
            </a:pPr>
            <a:r>
              <a:rPr lang="en-GB" sz="2200" dirty="0" smtClean="0">
                <a:solidFill>
                  <a:schemeClr val="accent2"/>
                </a:solidFill>
                <a:latin typeface="Times New Roman" pitchFamily="18" charset="0"/>
                <a:cs typeface="Times New Roman" pitchFamily="18" charset="0"/>
              </a:rPr>
              <a:t>Education centred</a:t>
            </a:r>
          </a:p>
          <a:p>
            <a:pPr marL="514350" indent="-514350">
              <a:buFont typeface="+mj-lt"/>
              <a:buAutoNum type="arabicPeriod"/>
            </a:pPr>
            <a:r>
              <a:rPr lang="en-GB" sz="2200" dirty="0" smtClean="0">
                <a:solidFill>
                  <a:schemeClr val="accent2"/>
                </a:solidFill>
                <a:latin typeface="Times New Roman" pitchFamily="18" charset="0"/>
                <a:cs typeface="Times New Roman" pitchFamily="18" charset="0"/>
              </a:rPr>
              <a:t>Goal centred</a:t>
            </a:r>
          </a:p>
          <a:p>
            <a:pPr marL="514350" indent="-514350">
              <a:buFont typeface="+mj-lt"/>
              <a:buAutoNum type="arabicPeriod"/>
            </a:pPr>
            <a:r>
              <a:rPr lang="en-GB" sz="2200" dirty="0" smtClean="0">
                <a:solidFill>
                  <a:schemeClr val="accent2"/>
                </a:solidFill>
                <a:latin typeface="Times New Roman" pitchFamily="18" charset="0"/>
                <a:cs typeface="Times New Roman" pitchFamily="18" charset="0"/>
              </a:rPr>
              <a:t>Democratic</a:t>
            </a:r>
          </a:p>
          <a:p>
            <a:pPr marL="514350" indent="-514350">
              <a:buFont typeface="+mj-lt"/>
              <a:buAutoNum type="arabicPeriod"/>
            </a:pPr>
            <a:r>
              <a:rPr lang="en-GB" sz="2200" dirty="0" smtClean="0">
                <a:solidFill>
                  <a:schemeClr val="accent2"/>
                </a:solidFill>
                <a:latin typeface="Times New Roman" pitchFamily="18" charset="0"/>
                <a:cs typeface="Times New Roman" pitchFamily="18" charset="0"/>
              </a:rPr>
              <a:t>Related with community</a:t>
            </a:r>
          </a:p>
          <a:p>
            <a:pPr marL="514350" indent="-514350">
              <a:buFont typeface="+mj-lt"/>
              <a:buAutoNum type="arabicPeriod"/>
            </a:pPr>
            <a:r>
              <a:rPr lang="en-GB" sz="2200" dirty="0" smtClean="0">
                <a:solidFill>
                  <a:schemeClr val="accent2"/>
                </a:solidFill>
                <a:latin typeface="Times New Roman" pitchFamily="18" charset="0"/>
                <a:cs typeface="Times New Roman" pitchFamily="18" charset="0"/>
              </a:rPr>
              <a:t>Mobility</a:t>
            </a:r>
          </a:p>
          <a:p>
            <a:pPr marL="514350" indent="-514350">
              <a:buFont typeface="+mj-lt"/>
              <a:buAutoNum type="arabicPeriod"/>
            </a:pPr>
            <a:r>
              <a:rPr lang="en-GB" sz="2200" dirty="0" smtClean="0">
                <a:solidFill>
                  <a:schemeClr val="accent2"/>
                </a:solidFill>
                <a:latin typeface="Times New Roman" pitchFamily="18" charset="0"/>
                <a:cs typeface="Times New Roman" pitchFamily="18" charset="0"/>
              </a:rPr>
              <a:t>Motivation</a:t>
            </a:r>
          </a:p>
          <a:p>
            <a:pPr marL="0" indent="0">
              <a:buNone/>
            </a:pPr>
            <a:endParaRPr lang="en-GB" sz="2000" dirty="0" smtClean="0">
              <a:latin typeface="Times New Roman" pitchFamily="18" charset="0"/>
              <a:cs typeface="Times New Roman" pitchFamily="18" charset="0"/>
            </a:endParaRPr>
          </a:p>
          <a:p>
            <a:pPr marL="514350" indent="-514350">
              <a:buFont typeface="+mj-lt"/>
              <a:buAutoNum type="arabicPeriod"/>
            </a:pPr>
            <a:endParaRPr lang="en-IN" sz="2000" dirty="0">
              <a:latin typeface="Times New Roman" pitchFamily="18" charset="0"/>
              <a:cs typeface="Times New Roman" pitchFamily="18" charset="0"/>
            </a:endParaRPr>
          </a:p>
        </p:txBody>
      </p:sp>
    </p:spTree>
    <p:extLst>
      <p:ext uri="{BB962C8B-B14F-4D97-AF65-F5344CB8AC3E}">
        <p14:creationId xmlns:p14="http://schemas.microsoft.com/office/powerpoint/2010/main" xmlns="" val="4293434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71400"/>
            <a:ext cx="8229600" cy="1124744"/>
          </a:xfrm>
        </p:spPr>
        <p:txBody>
          <a:bodyPr>
            <a:normAutofit/>
          </a:bodyPr>
          <a:lstStyle/>
          <a:p>
            <a:r>
              <a:rPr lang="en-IN" sz="2000" dirty="0" smtClean="0">
                <a:solidFill>
                  <a:srgbClr val="00B0F0"/>
                </a:solidFill>
              </a:rPr>
              <a:t>Need/ Objectives/Importance  of  school Organisation / Management/ administration / school plant and institute planning</a:t>
            </a:r>
            <a:endParaRPr lang="en-IN" sz="2000" dirty="0">
              <a:solidFill>
                <a:srgbClr val="00B0F0"/>
              </a:solidFill>
            </a:endParaRPr>
          </a:p>
        </p:txBody>
      </p:sp>
      <p:sp>
        <p:nvSpPr>
          <p:cNvPr id="3" name="Content Placeholder 2"/>
          <p:cNvSpPr>
            <a:spLocks noGrp="1"/>
          </p:cNvSpPr>
          <p:nvPr>
            <p:ph idx="1"/>
          </p:nvPr>
        </p:nvSpPr>
        <p:spPr>
          <a:xfrm>
            <a:off x="251520" y="764704"/>
            <a:ext cx="8445624" cy="5976664"/>
          </a:xfrm>
        </p:spPr>
        <p:txBody>
          <a:bodyPr>
            <a:normAutofit lnSpcReduction="10000"/>
          </a:bodyPr>
          <a:lstStyle/>
          <a:p>
            <a:pPr marL="457200" indent="-457200">
              <a:buFont typeface="+mj-lt"/>
              <a:buAutoNum type="arabicPeriod"/>
            </a:pPr>
            <a:r>
              <a:rPr lang="en-IN" sz="2200" dirty="0" smtClean="0">
                <a:solidFill>
                  <a:srgbClr val="FF0000"/>
                </a:solidFill>
              </a:rPr>
              <a:t>For achieving educational objectives</a:t>
            </a:r>
          </a:p>
          <a:p>
            <a:pPr marL="457200" indent="-457200">
              <a:buFont typeface="+mj-lt"/>
              <a:buAutoNum type="arabicPeriod"/>
            </a:pPr>
            <a:r>
              <a:rPr lang="en-IN" sz="2200" dirty="0" smtClean="0">
                <a:solidFill>
                  <a:srgbClr val="FF0000"/>
                </a:solidFill>
              </a:rPr>
              <a:t>For achieving efficiency and effectiveness</a:t>
            </a:r>
          </a:p>
          <a:p>
            <a:pPr marL="457200" indent="-457200">
              <a:buFont typeface="+mj-lt"/>
              <a:buAutoNum type="arabicPeriod"/>
            </a:pPr>
            <a:r>
              <a:rPr lang="en-IN" sz="2200" dirty="0" smtClean="0">
                <a:solidFill>
                  <a:srgbClr val="FF0000"/>
                </a:solidFill>
              </a:rPr>
              <a:t>Defining functions of school</a:t>
            </a:r>
          </a:p>
          <a:p>
            <a:pPr marL="457200" indent="-457200">
              <a:buFont typeface="+mj-lt"/>
              <a:buAutoNum type="arabicPeriod"/>
            </a:pPr>
            <a:r>
              <a:rPr lang="en-IN" sz="2200" dirty="0" smtClean="0">
                <a:solidFill>
                  <a:srgbClr val="FF0000"/>
                </a:solidFill>
              </a:rPr>
              <a:t>For achieving group goals</a:t>
            </a:r>
          </a:p>
          <a:p>
            <a:pPr marL="457200" indent="-457200">
              <a:buFont typeface="+mj-lt"/>
              <a:buAutoNum type="arabicPeriod"/>
            </a:pPr>
            <a:r>
              <a:rPr lang="en-IN" sz="2200" dirty="0" smtClean="0">
                <a:solidFill>
                  <a:srgbClr val="FF0000"/>
                </a:solidFill>
              </a:rPr>
              <a:t>Coordination in all school activities</a:t>
            </a:r>
          </a:p>
          <a:p>
            <a:pPr marL="457200" indent="-457200">
              <a:buFont typeface="+mj-lt"/>
              <a:buAutoNum type="arabicPeriod"/>
            </a:pPr>
            <a:r>
              <a:rPr lang="en-IN" sz="2200" dirty="0" smtClean="0">
                <a:solidFill>
                  <a:srgbClr val="FF0000"/>
                </a:solidFill>
              </a:rPr>
              <a:t>Minimum wastage</a:t>
            </a:r>
          </a:p>
          <a:p>
            <a:pPr marL="457200" indent="-457200">
              <a:buFont typeface="+mj-lt"/>
              <a:buAutoNum type="arabicPeriod"/>
            </a:pPr>
            <a:r>
              <a:rPr lang="en-IN" sz="2200" dirty="0" smtClean="0">
                <a:solidFill>
                  <a:srgbClr val="FF0000"/>
                </a:solidFill>
              </a:rPr>
              <a:t>For physical development</a:t>
            </a:r>
          </a:p>
          <a:p>
            <a:pPr marL="457200" indent="-457200">
              <a:buFont typeface="+mj-lt"/>
              <a:buAutoNum type="arabicPeriod"/>
            </a:pPr>
            <a:r>
              <a:rPr lang="en-IN" sz="2200" dirty="0" smtClean="0">
                <a:solidFill>
                  <a:srgbClr val="FF0000"/>
                </a:solidFill>
              </a:rPr>
              <a:t>For moral development</a:t>
            </a:r>
          </a:p>
          <a:p>
            <a:pPr marL="457200" indent="-457200">
              <a:buFont typeface="+mj-lt"/>
              <a:buAutoNum type="arabicPeriod"/>
            </a:pPr>
            <a:r>
              <a:rPr lang="en-IN" sz="2200" dirty="0" smtClean="0">
                <a:solidFill>
                  <a:srgbClr val="FF0000"/>
                </a:solidFill>
              </a:rPr>
              <a:t>For social development</a:t>
            </a:r>
          </a:p>
          <a:p>
            <a:pPr marL="457200" indent="-457200">
              <a:buFont typeface="+mj-lt"/>
              <a:buAutoNum type="arabicPeriod"/>
            </a:pPr>
            <a:r>
              <a:rPr lang="en-IN" sz="2200" dirty="0" smtClean="0">
                <a:solidFill>
                  <a:srgbClr val="FF0000"/>
                </a:solidFill>
              </a:rPr>
              <a:t>For mental development</a:t>
            </a:r>
          </a:p>
          <a:p>
            <a:pPr marL="457200" indent="-457200">
              <a:buFont typeface="+mj-lt"/>
              <a:buAutoNum type="arabicPeriod"/>
            </a:pPr>
            <a:r>
              <a:rPr lang="en-IN" sz="2200" dirty="0" smtClean="0">
                <a:solidFill>
                  <a:srgbClr val="FF0000"/>
                </a:solidFill>
              </a:rPr>
              <a:t>For vocational training</a:t>
            </a:r>
          </a:p>
          <a:p>
            <a:pPr marL="457200" indent="-457200">
              <a:buFont typeface="+mj-lt"/>
              <a:buAutoNum type="arabicPeriod"/>
            </a:pPr>
            <a:r>
              <a:rPr lang="en-IN" sz="2200" dirty="0" smtClean="0">
                <a:solidFill>
                  <a:srgbClr val="FF0000"/>
                </a:solidFill>
              </a:rPr>
              <a:t>For creating suitable environment</a:t>
            </a:r>
          </a:p>
          <a:p>
            <a:pPr marL="457200" indent="-457200">
              <a:buFont typeface="+mj-lt"/>
              <a:buAutoNum type="arabicPeriod"/>
            </a:pPr>
            <a:r>
              <a:rPr lang="en-IN" sz="2200" dirty="0" smtClean="0">
                <a:solidFill>
                  <a:srgbClr val="FF0000"/>
                </a:solidFill>
              </a:rPr>
              <a:t>Democratic planning</a:t>
            </a:r>
          </a:p>
          <a:p>
            <a:pPr marL="457200" indent="-457200">
              <a:buFont typeface="+mj-lt"/>
              <a:buAutoNum type="arabicPeriod"/>
            </a:pPr>
            <a:r>
              <a:rPr lang="en-IN" sz="2200" dirty="0" smtClean="0">
                <a:solidFill>
                  <a:srgbClr val="FF0000"/>
                </a:solidFill>
              </a:rPr>
              <a:t>For maintaining discipline</a:t>
            </a:r>
          </a:p>
          <a:p>
            <a:pPr marL="457200" indent="-457200">
              <a:buFont typeface="+mj-lt"/>
              <a:buAutoNum type="arabicPeriod"/>
            </a:pPr>
            <a:r>
              <a:rPr lang="en-IN" sz="2200" dirty="0">
                <a:solidFill>
                  <a:srgbClr val="FF0000"/>
                </a:solidFill>
              </a:rPr>
              <a:t>N</a:t>
            </a:r>
            <a:r>
              <a:rPr lang="en-IN" sz="2200" dirty="0" smtClean="0">
                <a:solidFill>
                  <a:srgbClr val="FF0000"/>
                </a:solidFill>
              </a:rPr>
              <a:t>ational development</a:t>
            </a:r>
          </a:p>
          <a:p>
            <a:pPr marL="457200" indent="-457200">
              <a:buFont typeface="+mj-lt"/>
              <a:buAutoNum type="arabicPeriod"/>
            </a:pPr>
            <a:r>
              <a:rPr lang="en-IN" sz="2200" dirty="0" smtClean="0">
                <a:solidFill>
                  <a:srgbClr val="FF0000"/>
                </a:solidFill>
              </a:rPr>
              <a:t>For maintaining equality in education for progress of society</a:t>
            </a:r>
          </a:p>
          <a:p>
            <a:endParaRPr lang="en-IN" sz="2200" dirty="0" smtClean="0"/>
          </a:p>
          <a:p>
            <a:endParaRPr lang="en-IN" dirty="0" smtClean="0"/>
          </a:p>
          <a:p>
            <a:endParaRPr lang="en-IN" dirty="0"/>
          </a:p>
        </p:txBody>
      </p:sp>
    </p:spTree>
    <p:extLst>
      <p:ext uri="{BB962C8B-B14F-4D97-AF65-F5344CB8AC3E}">
        <p14:creationId xmlns:p14="http://schemas.microsoft.com/office/powerpoint/2010/main" xmlns="" val="27074741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School Full Form</a:t>
            </a:r>
            <a:endParaRPr lang="en-IN" dirty="0"/>
          </a:p>
        </p:txBody>
      </p:sp>
      <p:sp>
        <p:nvSpPr>
          <p:cNvPr id="3" name="Content Placeholder 2"/>
          <p:cNvSpPr>
            <a:spLocks noGrp="1"/>
          </p:cNvSpPr>
          <p:nvPr>
            <p:ph idx="1"/>
          </p:nvPr>
        </p:nvSpPr>
        <p:spPr/>
        <p:txBody>
          <a:bodyPr/>
          <a:lstStyle/>
          <a:p>
            <a:r>
              <a:rPr lang="en-IN" dirty="0" smtClean="0">
                <a:solidFill>
                  <a:srgbClr val="FF0000"/>
                </a:solidFill>
              </a:rPr>
              <a:t>S= Sincerity(Truth)</a:t>
            </a:r>
          </a:p>
          <a:p>
            <a:r>
              <a:rPr lang="en-IN" dirty="0" smtClean="0">
                <a:solidFill>
                  <a:srgbClr val="FF0000"/>
                </a:solidFill>
              </a:rPr>
              <a:t>C=Capacity(</a:t>
            </a:r>
            <a:r>
              <a:rPr lang="en-IN" dirty="0" err="1" smtClean="0">
                <a:solidFill>
                  <a:srgbClr val="FF0000"/>
                </a:solidFill>
              </a:rPr>
              <a:t>Shamta</a:t>
            </a:r>
            <a:r>
              <a:rPr lang="en-IN" dirty="0" smtClean="0">
                <a:solidFill>
                  <a:srgbClr val="FF0000"/>
                </a:solidFill>
              </a:rPr>
              <a:t>)</a:t>
            </a:r>
          </a:p>
          <a:p>
            <a:r>
              <a:rPr lang="en-IN" dirty="0" smtClean="0">
                <a:solidFill>
                  <a:srgbClr val="FF0000"/>
                </a:solidFill>
              </a:rPr>
              <a:t>H=Honesty(</a:t>
            </a:r>
            <a:r>
              <a:rPr lang="en-IN" dirty="0" err="1" smtClean="0">
                <a:solidFill>
                  <a:srgbClr val="FF0000"/>
                </a:solidFill>
              </a:rPr>
              <a:t>Emaandaar</a:t>
            </a:r>
            <a:r>
              <a:rPr lang="en-IN" dirty="0" smtClean="0"/>
              <a:t>)</a:t>
            </a:r>
          </a:p>
          <a:p>
            <a:r>
              <a:rPr lang="en-IN" dirty="0" smtClean="0">
                <a:solidFill>
                  <a:srgbClr val="00B0F0"/>
                </a:solidFill>
              </a:rPr>
              <a:t>O= Orderliness(Order)</a:t>
            </a:r>
          </a:p>
          <a:p>
            <a:r>
              <a:rPr lang="en-IN" dirty="0" smtClean="0">
                <a:solidFill>
                  <a:srgbClr val="00B0F0"/>
                </a:solidFill>
              </a:rPr>
              <a:t>O= Obedience(</a:t>
            </a:r>
            <a:r>
              <a:rPr lang="en-IN" dirty="0" err="1">
                <a:solidFill>
                  <a:srgbClr val="00B0F0"/>
                </a:solidFill>
              </a:rPr>
              <a:t>A</a:t>
            </a:r>
            <a:r>
              <a:rPr lang="en-IN" dirty="0" err="1" smtClean="0">
                <a:solidFill>
                  <a:srgbClr val="00B0F0"/>
                </a:solidFill>
              </a:rPr>
              <a:t>agyakari</a:t>
            </a:r>
            <a:r>
              <a:rPr lang="en-IN" dirty="0" smtClean="0">
                <a:solidFill>
                  <a:srgbClr val="00B0F0"/>
                </a:solidFill>
              </a:rPr>
              <a:t>)</a:t>
            </a:r>
          </a:p>
          <a:p>
            <a:r>
              <a:rPr lang="en-IN" dirty="0" smtClean="0">
                <a:solidFill>
                  <a:srgbClr val="00B0F0"/>
                </a:solidFill>
              </a:rPr>
              <a:t>L=Learning(</a:t>
            </a:r>
            <a:r>
              <a:rPr lang="en-IN" dirty="0" err="1" smtClean="0">
                <a:solidFill>
                  <a:srgbClr val="00B0F0"/>
                </a:solidFill>
              </a:rPr>
              <a:t>sikhna</a:t>
            </a:r>
            <a:r>
              <a:rPr lang="en-IN" dirty="0" smtClean="0">
                <a:solidFill>
                  <a:srgbClr val="00B0F0"/>
                </a:solidFill>
              </a:rPr>
              <a:t>)</a:t>
            </a:r>
            <a:endParaRPr lang="en-IN" dirty="0">
              <a:solidFill>
                <a:srgbClr val="00B0F0"/>
              </a:solidFill>
            </a:endParaRPr>
          </a:p>
        </p:txBody>
      </p:sp>
    </p:spTree>
    <p:extLst>
      <p:ext uri="{BB962C8B-B14F-4D97-AF65-F5344CB8AC3E}">
        <p14:creationId xmlns:p14="http://schemas.microsoft.com/office/powerpoint/2010/main" xmlns="" val="9581914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Meaning of School</a:t>
            </a:r>
            <a:endParaRPr lang="en-IN" dirty="0"/>
          </a:p>
        </p:txBody>
      </p:sp>
      <p:sp>
        <p:nvSpPr>
          <p:cNvPr id="3" name="Content Placeholder 2"/>
          <p:cNvSpPr>
            <a:spLocks noGrp="1"/>
          </p:cNvSpPr>
          <p:nvPr>
            <p:ph idx="1"/>
          </p:nvPr>
        </p:nvSpPr>
        <p:spPr>
          <a:xfrm>
            <a:off x="467544" y="1916832"/>
            <a:ext cx="8229600" cy="4525963"/>
          </a:xfrm>
        </p:spPr>
        <p:txBody>
          <a:bodyPr>
            <a:normAutofit/>
          </a:bodyPr>
          <a:lstStyle/>
          <a:p>
            <a:pPr marL="0" indent="0">
              <a:buNone/>
            </a:pPr>
            <a:r>
              <a:rPr lang="en-IN" sz="4000" dirty="0" smtClean="0">
                <a:solidFill>
                  <a:srgbClr val="92D050"/>
                </a:solidFill>
              </a:rPr>
              <a:t>Kothari commission rightly says” The destiny of India is now being shaped in her class rooms.”</a:t>
            </a:r>
            <a:endParaRPr lang="en-IN" sz="4000" dirty="0">
              <a:solidFill>
                <a:srgbClr val="92D050"/>
              </a:solidFill>
            </a:endParaRPr>
          </a:p>
        </p:txBody>
      </p:sp>
    </p:spTree>
    <p:extLst>
      <p:ext uri="{BB962C8B-B14F-4D97-AF65-F5344CB8AC3E}">
        <p14:creationId xmlns:p14="http://schemas.microsoft.com/office/powerpoint/2010/main" xmlns="" val="41428387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rgbClr val="00B050"/>
                </a:solidFill>
              </a:rPr>
              <a:t>Meaning Of Organisation</a:t>
            </a:r>
            <a:endParaRPr lang="en-IN" dirty="0">
              <a:solidFill>
                <a:srgbClr val="00B050"/>
              </a:solidFill>
            </a:endParaRPr>
          </a:p>
        </p:txBody>
      </p:sp>
      <p:sp>
        <p:nvSpPr>
          <p:cNvPr id="3" name="Content Placeholder 2"/>
          <p:cNvSpPr>
            <a:spLocks noGrp="1"/>
          </p:cNvSpPr>
          <p:nvPr>
            <p:ph idx="1"/>
          </p:nvPr>
        </p:nvSpPr>
        <p:spPr/>
        <p:txBody>
          <a:bodyPr>
            <a:normAutofit fontScale="92500" lnSpcReduction="10000"/>
          </a:bodyPr>
          <a:lstStyle/>
          <a:p>
            <a:r>
              <a:rPr lang="en-IN" dirty="0" smtClean="0"/>
              <a:t>The word organisation  has been derived from the word organ,</a:t>
            </a:r>
          </a:p>
          <a:p>
            <a:r>
              <a:rPr lang="en-IN" dirty="0" smtClean="0"/>
              <a:t>Organ means various part of body.</a:t>
            </a:r>
          </a:p>
          <a:p>
            <a:r>
              <a:rPr lang="en-IN" dirty="0" smtClean="0"/>
              <a:t>All the organs help in proper  functioning of body.</a:t>
            </a:r>
          </a:p>
          <a:p>
            <a:r>
              <a:rPr lang="en-IN" dirty="0" smtClean="0"/>
              <a:t>Similarly a school need proper organisation to care out the work properly.</a:t>
            </a:r>
            <a:endParaRPr lang="en-IN" dirty="0"/>
          </a:p>
          <a:p>
            <a:r>
              <a:rPr lang="en-IN" dirty="0" smtClean="0"/>
              <a:t>According to the stead views “Organisation  is that agency by </a:t>
            </a:r>
            <a:r>
              <a:rPr lang="en-IN" dirty="0"/>
              <a:t>w</a:t>
            </a:r>
            <a:r>
              <a:rPr lang="en-IN" dirty="0" smtClean="0"/>
              <a:t>hich we achieve the desired objectives”</a:t>
            </a:r>
            <a:endParaRPr lang="en-IN" dirty="0"/>
          </a:p>
        </p:txBody>
      </p:sp>
    </p:spTree>
    <p:extLst>
      <p:ext uri="{BB962C8B-B14F-4D97-AF65-F5344CB8AC3E}">
        <p14:creationId xmlns:p14="http://schemas.microsoft.com/office/powerpoint/2010/main" xmlns="" val="37308045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Meaning Of School Organisation</a:t>
            </a:r>
            <a:endParaRPr lang="en-IN" dirty="0"/>
          </a:p>
        </p:txBody>
      </p:sp>
      <p:sp>
        <p:nvSpPr>
          <p:cNvPr id="3" name="Content Placeholder 2"/>
          <p:cNvSpPr>
            <a:spLocks noGrp="1"/>
          </p:cNvSpPr>
          <p:nvPr>
            <p:ph idx="1"/>
          </p:nvPr>
        </p:nvSpPr>
        <p:spPr/>
        <p:txBody>
          <a:bodyPr/>
          <a:lstStyle/>
          <a:p>
            <a:r>
              <a:rPr lang="en-IN" dirty="0" smtClean="0">
                <a:solidFill>
                  <a:srgbClr val="002060"/>
                </a:solidFill>
              </a:rPr>
              <a:t>School + Organisation</a:t>
            </a:r>
          </a:p>
          <a:p>
            <a:r>
              <a:rPr lang="en-IN" dirty="0" smtClean="0">
                <a:solidFill>
                  <a:srgbClr val="FF0000"/>
                </a:solidFill>
              </a:rPr>
              <a:t>School organisation means to organise human capitals, materials, thoughts, elements ,rules and regulations in such manners by which we achieve desire objectives.</a:t>
            </a:r>
            <a:endParaRPr lang="en-IN" dirty="0">
              <a:solidFill>
                <a:srgbClr val="FF0000"/>
              </a:solidFill>
            </a:endParaRPr>
          </a:p>
        </p:txBody>
      </p:sp>
    </p:spTree>
    <p:extLst>
      <p:ext uri="{BB962C8B-B14F-4D97-AF65-F5344CB8AC3E}">
        <p14:creationId xmlns:p14="http://schemas.microsoft.com/office/powerpoint/2010/main" xmlns="" val="33205291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MANAGMENT</a:t>
            </a:r>
            <a:endParaRPr lang="en-IN" dirty="0"/>
          </a:p>
        </p:txBody>
      </p:sp>
      <p:sp>
        <p:nvSpPr>
          <p:cNvPr id="3" name="Content Placeholder 2"/>
          <p:cNvSpPr>
            <a:spLocks noGrp="1"/>
          </p:cNvSpPr>
          <p:nvPr>
            <p:ph idx="1"/>
          </p:nvPr>
        </p:nvSpPr>
        <p:spPr>
          <a:xfrm>
            <a:off x="755576" y="2132856"/>
            <a:ext cx="8229600" cy="4525963"/>
          </a:xfrm>
        </p:spPr>
        <p:txBody>
          <a:bodyPr/>
          <a:lstStyle/>
          <a:p>
            <a:pPr marL="0" indent="0">
              <a:buNone/>
            </a:pPr>
            <a:r>
              <a:rPr lang="en-IN" dirty="0" smtClean="0"/>
              <a:t> </a:t>
            </a:r>
            <a:r>
              <a:rPr lang="en-IN" sz="4400" dirty="0" smtClean="0">
                <a:solidFill>
                  <a:srgbClr val="92D050"/>
                </a:solidFill>
              </a:rPr>
              <a:t>According to dictionary meaning “Management is the art of getting things through others”.</a:t>
            </a:r>
          </a:p>
          <a:p>
            <a:pPr marL="0" indent="0">
              <a:buNone/>
            </a:pPr>
            <a:endParaRPr lang="en-IN" dirty="0"/>
          </a:p>
        </p:txBody>
      </p:sp>
    </p:spTree>
    <p:extLst>
      <p:ext uri="{BB962C8B-B14F-4D97-AF65-F5344CB8AC3E}">
        <p14:creationId xmlns:p14="http://schemas.microsoft.com/office/powerpoint/2010/main" xmlns="" val="17760954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rgbClr val="92D050"/>
                </a:solidFill>
              </a:rPr>
              <a:t>SCHOOL MANAGMENT</a:t>
            </a:r>
            <a:endParaRPr lang="en-IN" dirty="0">
              <a:solidFill>
                <a:srgbClr val="92D050"/>
              </a:solidFill>
            </a:endParaRPr>
          </a:p>
        </p:txBody>
      </p:sp>
      <p:sp>
        <p:nvSpPr>
          <p:cNvPr id="3" name="Content Placeholder 2"/>
          <p:cNvSpPr>
            <a:spLocks noGrp="1"/>
          </p:cNvSpPr>
          <p:nvPr>
            <p:ph idx="1"/>
          </p:nvPr>
        </p:nvSpPr>
        <p:spPr/>
        <p:txBody>
          <a:bodyPr/>
          <a:lstStyle/>
          <a:p>
            <a:r>
              <a:rPr lang="en-IN" dirty="0" smtClean="0">
                <a:solidFill>
                  <a:srgbClr val="7030A0"/>
                </a:solidFill>
              </a:rPr>
              <a:t>According to Henry </a:t>
            </a:r>
            <a:r>
              <a:rPr lang="en-IN" dirty="0" err="1" smtClean="0">
                <a:solidFill>
                  <a:srgbClr val="7030A0"/>
                </a:solidFill>
              </a:rPr>
              <a:t>Fayol</a:t>
            </a:r>
            <a:r>
              <a:rPr lang="en-IN" dirty="0" smtClean="0">
                <a:solidFill>
                  <a:srgbClr val="7030A0"/>
                </a:solidFill>
              </a:rPr>
              <a:t>” To manage is to forecast to plan, to organise, to command, to coordinate and to control.”</a:t>
            </a:r>
            <a:endParaRPr lang="en-IN" dirty="0">
              <a:solidFill>
                <a:srgbClr val="7030A0"/>
              </a:solidFill>
            </a:endParaRPr>
          </a:p>
        </p:txBody>
      </p:sp>
    </p:spTree>
    <p:extLst>
      <p:ext uri="{BB962C8B-B14F-4D97-AF65-F5344CB8AC3E}">
        <p14:creationId xmlns:p14="http://schemas.microsoft.com/office/powerpoint/2010/main" xmlns="" val="31172313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rgbClr val="00B050"/>
                </a:solidFill>
              </a:rPr>
              <a:t>School Plant</a:t>
            </a:r>
            <a:endParaRPr lang="en-IN" dirty="0">
              <a:solidFill>
                <a:srgbClr val="00B050"/>
              </a:solidFill>
            </a:endParaRPr>
          </a:p>
        </p:txBody>
      </p:sp>
      <p:sp>
        <p:nvSpPr>
          <p:cNvPr id="3" name="Content Placeholder 2"/>
          <p:cNvSpPr>
            <a:spLocks noGrp="1"/>
          </p:cNvSpPr>
          <p:nvPr>
            <p:ph idx="1"/>
          </p:nvPr>
        </p:nvSpPr>
        <p:spPr/>
        <p:txBody>
          <a:bodyPr>
            <a:normAutofit/>
          </a:bodyPr>
          <a:lstStyle/>
          <a:p>
            <a:pPr marL="0" indent="0" algn="just">
              <a:buNone/>
            </a:pPr>
            <a:r>
              <a:rPr lang="en-IN" dirty="0" smtClean="0"/>
              <a:t>According to advanced learners dictionary “Campus means grounds of a school, college or university where the main buildings are”</a:t>
            </a:r>
          </a:p>
          <a:p>
            <a:pPr marL="0" indent="0" algn="just">
              <a:buNone/>
            </a:pPr>
            <a:r>
              <a:rPr lang="en-IN" dirty="0">
                <a:solidFill>
                  <a:srgbClr val="FF0000"/>
                </a:solidFill>
              </a:rPr>
              <a:t> </a:t>
            </a:r>
            <a:r>
              <a:rPr lang="en-IN" dirty="0" smtClean="0">
                <a:solidFill>
                  <a:srgbClr val="FF0000"/>
                </a:solidFill>
              </a:rPr>
              <a:t>                </a:t>
            </a:r>
            <a:r>
              <a:rPr lang="en-IN" dirty="0" smtClean="0">
                <a:solidFill>
                  <a:srgbClr val="00B050"/>
                </a:solidFill>
              </a:rPr>
              <a:t> </a:t>
            </a:r>
            <a:r>
              <a:rPr lang="en-IN" dirty="0" smtClean="0">
                <a:solidFill>
                  <a:srgbClr val="00B050"/>
                </a:solidFill>
              </a:rPr>
              <a:t>H(</a:t>
            </a:r>
            <a:r>
              <a:rPr lang="en-IN" dirty="0" smtClean="0">
                <a:solidFill>
                  <a:srgbClr val="C00000"/>
                </a:solidFill>
              </a:rPr>
              <a:t>Human</a:t>
            </a:r>
            <a:r>
              <a:rPr lang="en-IN" dirty="0" smtClean="0">
                <a:solidFill>
                  <a:srgbClr val="00B050"/>
                </a:solidFill>
              </a:rPr>
              <a:t>) +</a:t>
            </a:r>
            <a:r>
              <a:rPr lang="en-IN" dirty="0" smtClean="0"/>
              <a:t> </a:t>
            </a:r>
            <a:r>
              <a:rPr lang="en-IN" dirty="0" smtClean="0">
                <a:solidFill>
                  <a:srgbClr val="00B050"/>
                </a:solidFill>
              </a:rPr>
              <a:t>M(</a:t>
            </a:r>
            <a:r>
              <a:rPr lang="en-IN" dirty="0" smtClean="0">
                <a:solidFill>
                  <a:srgbClr val="C00000"/>
                </a:solidFill>
              </a:rPr>
              <a:t>Material</a:t>
            </a:r>
            <a:r>
              <a:rPr lang="en-IN" dirty="0" smtClean="0">
                <a:solidFill>
                  <a:srgbClr val="00B050"/>
                </a:solidFill>
              </a:rPr>
              <a:t>)</a:t>
            </a:r>
            <a:endParaRPr lang="en-IN" dirty="0" smtClean="0">
              <a:solidFill>
                <a:srgbClr val="00B050"/>
              </a:solidFill>
            </a:endParaRPr>
          </a:p>
          <a:p>
            <a:pPr algn="just"/>
            <a:r>
              <a:rPr lang="en-IN" dirty="0" smtClean="0">
                <a:solidFill>
                  <a:srgbClr val="C00000"/>
                </a:solidFill>
              </a:rPr>
              <a:t>1.(</a:t>
            </a:r>
            <a:r>
              <a:rPr lang="en-IN" dirty="0" smtClean="0">
                <a:solidFill>
                  <a:srgbClr val="00B050"/>
                </a:solidFill>
              </a:rPr>
              <a:t>H</a:t>
            </a:r>
            <a:r>
              <a:rPr lang="en-IN" dirty="0" smtClean="0">
                <a:solidFill>
                  <a:srgbClr val="C00000"/>
                </a:solidFill>
              </a:rPr>
              <a:t>) Need of  the physical resources:- student, school staff,  standard of education good learning and good teaching.</a:t>
            </a:r>
          </a:p>
        </p:txBody>
      </p:sp>
    </p:spTree>
    <p:extLst>
      <p:ext uri="{BB962C8B-B14F-4D97-AF65-F5344CB8AC3E}">
        <p14:creationId xmlns:p14="http://schemas.microsoft.com/office/powerpoint/2010/main" xmlns="" val="5351011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392"/>
            <a:ext cx="8229600" cy="936104"/>
          </a:xfrm>
        </p:spPr>
        <p:txBody>
          <a:bodyPr/>
          <a:lstStyle/>
          <a:p>
            <a:r>
              <a:rPr lang="en-IN" dirty="0">
                <a:solidFill>
                  <a:srgbClr val="C00000"/>
                </a:solidFill>
              </a:rPr>
              <a:t>2</a:t>
            </a:r>
            <a:r>
              <a:rPr lang="en-IN" dirty="0" smtClean="0">
                <a:solidFill>
                  <a:srgbClr val="C00000"/>
                </a:solidFill>
              </a:rPr>
              <a:t>.(</a:t>
            </a:r>
            <a:r>
              <a:rPr lang="en-IN" dirty="0" smtClean="0">
                <a:solidFill>
                  <a:srgbClr val="00B050"/>
                </a:solidFill>
              </a:rPr>
              <a:t>M</a:t>
            </a:r>
            <a:r>
              <a:rPr lang="en-IN" dirty="0" smtClean="0">
                <a:solidFill>
                  <a:srgbClr val="C00000"/>
                </a:solidFill>
              </a:rPr>
              <a:t>) </a:t>
            </a:r>
            <a:r>
              <a:rPr lang="en-IN" dirty="0">
                <a:solidFill>
                  <a:srgbClr val="C00000"/>
                </a:solidFill>
              </a:rPr>
              <a:t>Material resources</a:t>
            </a:r>
          </a:p>
        </p:txBody>
      </p:sp>
      <p:sp>
        <p:nvSpPr>
          <p:cNvPr id="3" name="Content Placeholder 2"/>
          <p:cNvSpPr>
            <a:spLocks noGrp="1"/>
          </p:cNvSpPr>
          <p:nvPr>
            <p:ph idx="1"/>
          </p:nvPr>
        </p:nvSpPr>
        <p:spPr>
          <a:xfrm>
            <a:off x="457200" y="620688"/>
            <a:ext cx="8229600" cy="5976664"/>
          </a:xfrm>
        </p:spPr>
        <p:txBody>
          <a:bodyPr>
            <a:normAutofit/>
          </a:bodyPr>
          <a:lstStyle/>
          <a:p>
            <a:r>
              <a:rPr lang="en-IN" dirty="0" smtClean="0">
                <a:solidFill>
                  <a:srgbClr val="FF0000"/>
                </a:solidFill>
              </a:rPr>
              <a:t>1</a:t>
            </a:r>
            <a:r>
              <a:rPr lang="en-IN" dirty="0" smtClean="0"/>
              <a:t>.School Building</a:t>
            </a:r>
          </a:p>
          <a:p>
            <a:r>
              <a:rPr lang="en-IN" dirty="0" smtClean="0">
                <a:solidFill>
                  <a:srgbClr val="FF0000"/>
                </a:solidFill>
              </a:rPr>
              <a:t>2</a:t>
            </a:r>
            <a:r>
              <a:rPr lang="en-IN" dirty="0" smtClean="0"/>
              <a:t>. Room(principal, teaching staff,class,computer,science multi purpose hall)</a:t>
            </a:r>
          </a:p>
          <a:p>
            <a:r>
              <a:rPr lang="en-IN" dirty="0" smtClean="0">
                <a:solidFill>
                  <a:srgbClr val="FF0000"/>
                </a:solidFill>
              </a:rPr>
              <a:t>3</a:t>
            </a:r>
            <a:r>
              <a:rPr lang="en-IN" dirty="0" smtClean="0"/>
              <a:t>.Furniture , </a:t>
            </a:r>
            <a:r>
              <a:rPr lang="en-IN" dirty="0" smtClean="0">
                <a:solidFill>
                  <a:srgbClr val="FF0000"/>
                </a:solidFill>
              </a:rPr>
              <a:t>4</a:t>
            </a:r>
            <a:r>
              <a:rPr lang="en-IN" dirty="0" smtClean="0"/>
              <a:t>. Library, </a:t>
            </a:r>
            <a:r>
              <a:rPr lang="en-IN" dirty="0" smtClean="0">
                <a:solidFill>
                  <a:srgbClr val="FF0000"/>
                </a:solidFill>
              </a:rPr>
              <a:t>5</a:t>
            </a:r>
            <a:r>
              <a:rPr lang="en-IN" dirty="0" smtClean="0"/>
              <a:t>.Labortaory,          </a:t>
            </a:r>
            <a:r>
              <a:rPr lang="en-IN" dirty="0" smtClean="0">
                <a:solidFill>
                  <a:srgbClr val="FF0000"/>
                </a:solidFill>
              </a:rPr>
              <a:t>6</a:t>
            </a:r>
            <a:r>
              <a:rPr lang="en-IN" dirty="0" smtClean="0"/>
              <a:t>.Art Gallery ,.</a:t>
            </a:r>
            <a:r>
              <a:rPr lang="en-IN" dirty="0" smtClean="0">
                <a:solidFill>
                  <a:srgbClr val="FF0000"/>
                </a:solidFill>
              </a:rPr>
              <a:t>7.</a:t>
            </a:r>
            <a:r>
              <a:rPr lang="en-IN" dirty="0" smtClean="0"/>
              <a:t>Museum,</a:t>
            </a:r>
            <a:r>
              <a:rPr lang="en-IN" dirty="0" smtClean="0">
                <a:solidFill>
                  <a:srgbClr val="FF0000"/>
                </a:solidFill>
              </a:rPr>
              <a:t>8</a:t>
            </a:r>
            <a:r>
              <a:rPr lang="en-IN" dirty="0" smtClean="0"/>
              <a:t>.playgound, </a:t>
            </a:r>
            <a:r>
              <a:rPr lang="en-IN" dirty="0" smtClean="0">
                <a:solidFill>
                  <a:srgbClr val="FF0000"/>
                </a:solidFill>
              </a:rPr>
              <a:t>9</a:t>
            </a:r>
            <a:r>
              <a:rPr lang="en-IN" dirty="0" smtClean="0"/>
              <a:t>.canteen, </a:t>
            </a:r>
            <a:r>
              <a:rPr lang="en-IN" dirty="0" smtClean="0">
                <a:solidFill>
                  <a:srgbClr val="FF0000"/>
                </a:solidFill>
              </a:rPr>
              <a:t>10.</a:t>
            </a:r>
            <a:r>
              <a:rPr lang="en-IN" dirty="0" smtClean="0"/>
              <a:t>School record room</a:t>
            </a:r>
          </a:p>
          <a:p>
            <a:r>
              <a:rPr lang="en-IN" dirty="0" smtClean="0">
                <a:solidFill>
                  <a:srgbClr val="FF0000"/>
                </a:solidFill>
              </a:rPr>
              <a:t>11</a:t>
            </a:r>
            <a:r>
              <a:rPr lang="en-IN" dirty="0" smtClean="0"/>
              <a:t> All types of activities</a:t>
            </a:r>
          </a:p>
          <a:p>
            <a:r>
              <a:rPr lang="en-IN" dirty="0" smtClean="0">
                <a:solidFill>
                  <a:srgbClr val="FF0000"/>
                </a:solidFill>
              </a:rPr>
              <a:t>12</a:t>
            </a:r>
            <a:r>
              <a:rPr lang="en-IN" dirty="0" smtClean="0"/>
              <a:t>. Bathroom, </a:t>
            </a:r>
            <a:r>
              <a:rPr lang="en-IN" dirty="0" smtClean="0">
                <a:solidFill>
                  <a:srgbClr val="FF0000"/>
                </a:solidFill>
              </a:rPr>
              <a:t>13</a:t>
            </a:r>
            <a:r>
              <a:rPr lang="en-IN" dirty="0" smtClean="0"/>
              <a:t>.cycle stand,</a:t>
            </a:r>
            <a:r>
              <a:rPr lang="en-IN" dirty="0" smtClean="0">
                <a:solidFill>
                  <a:srgbClr val="FF0000"/>
                </a:solidFill>
              </a:rPr>
              <a:t>14</a:t>
            </a:r>
            <a:r>
              <a:rPr lang="en-IN" dirty="0" smtClean="0"/>
              <a:t>.drinking water,</a:t>
            </a:r>
            <a:r>
              <a:rPr lang="en-IN" dirty="0" smtClean="0">
                <a:solidFill>
                  <a:srgbClr val="FF0000"/>
                </a:solidFill>
              </a:rPr>
              <a:t>15. </a:t>
            </a:r>
            <a:r>
              <a:rPr lang="en-IN" dirty="0" smtClean="0"/>
              <a:t>school dispensary</a:t>
            </a:r>
            <a:endParaRPr lang="en-IN" dirty="0"/>
          </a:p>
        </p:txBody>
      </p:sp>
    </p:spTree>
    <p:extLst>
      <p:ext uri="{BB962C8B-B14F-4D97-AF65-F5344CB8AC3E}">
        <p14:creationId xmlns:p14="http://schemas.microsoft.com/office/powerpoint/2010/main" xmlns="" val="29076296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293</TotalTime>
  <Words>643</Words>
  <Application>Microsoft Office PowerPoint</Application>
  <PresentationFormat>On-screen Show (4:3)</PresentationFormat>
  <Paragraphs>107</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Slide 1</vt:lpstr>
      <vt:lpstr>School Full Form</vt:lpstr>
      <vt:lpstr>Meaning of School</vt:lpstr>
      <vt:lpstr>Meaning Of Organisation</vt:lpstr>
      <vt:lpstr>Meaning Of School Organisation</vt:lpstr>
      <vt:lpstr>MANAGMENT</vt:lpstr>
      <vt:lpstr>SCHOOL MANAGMENT</vt:lpstr>
      <vt:lpstr>School Plant</vt:lpstr>
      <vt:lpstr>2.(M) Material resources</vt:lpstr>
      <vt:lpstr>Location and Selection of site of school plant</vt:lpstr>
      <vt:lpstr>Institutional  Planning</vt:lpstr>
      <vt:lpstr>Institutional  Planning</vt:lpstr>
      <vt:lpstr>Types Of School Organisation, Administration And Management</vt:lpstr>
      <vt:lpstr>Characteristics of  school Organisation / Management/ administration / school plant and institute planning</vt:lpstr>
      <vt:lpstr>Need/ Objectives/Importance  of  school Organisation / Management/ administration / school plant and institute planning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School</dc:title>
  <dc:creator>hp</dc:creator>
  <cp:lastModifiedBy>Guru Nanak ji</cp:lastModifiedBy>
  <cp:revision>45</cp:revision>
  <dcterms:created xsi:type="dcterms:W3CDTF">2021-06-15T10:42:01Z</dcterms:created>
  <dcterms:modified xsi:type="dcterms:W3CDTF">2026-01-19T18:32:46Z</dcterms:modified>
</cp:coreProperties>
</file>