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73" r:id="rId2"/>
    <p:sldId id="284" r:id="rId3"/>
    <p:sldId id="281" r:id="rId4"/>
    <p:sldId id="256" r:id="rId5"/>
    <p:sldId id="282" r:id="rId6"/>
    <p:sldId id="283" r:id="rId7"/>
    <p:sldId id="260" r:id="rId8"/>
    <p:sldId id="274" r:id="rId9"/>
    <p:sldId id="276" r:id="rId10"/>
    <p:sldId id="272" r:id="rId11"/>
    <p:sldId id="261" r:id="rId12"/>
    <p:sldId id="277" r:id="rId13"/>
    <p:sldId id="258" r:id="rId14"/>
    <p:sldId id="266" r:id="rId15"/>
    <p:sldId id="278" r:id="rId16"/>
    <p:sldId id="265" r:id="rId17"/>
    <p:sldId id="257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57800"/>
          </a:xfrm>
        </p:spPr>
        <p:txBody>
          <a:bodyPr/>
          <a:lstStyle/>
          <a:p>
            <a:r>
              <a:rPr lang="en-IN" altLang="en-US" sz="6600"/>
              <a:t>  </a:t>
            </a:r>
            <a:endParaRPr lang="en-IN" altLang="en-US" sz="660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085"/>
            <a:ext cx="10515600" cy="4180205"/>
          </a:xfrm>
        </p:spPr>
        <p:txBody>
          <a:bodyPr anchor="ctr" anchorCtr="0"/>
          <a:lstStyle/>
          <a:p>
            <a:pPr marL="457200" lvl="1" indent="457200">
              <a:buNone/>
            </a:pPr>
            <a:r>
              <a:rPr lang="en-IN" altLang="en-US" sz="96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IN" altLang="en-US" sz="960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WELCOME</a:t>
            </a:r>
          </a:p>
          <a:p>
            <a:pPr marL="0" indent="0">
              <a:buNone/>
            </a:pPr>
            <a:endParaRPr lang="en-IN" altLang="en-US" sz="960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hatsApp Image 2023-09-28 at 3.58.01 PM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090" y="242570"/>
            <a:ext cx="11547475" cy="593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just"/>
            <a:r>
              <a:rPr lang="en-IN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              Formal Education</a:t>
            </a:r>
          </a:p>
        </p:txBody>
      </p:sp>
      <p:pic>
        <p:nvPicPr>
          <p:cNvPr id="4" name="Content Placeholder 3" descr="WhatsApp Image 2023-09-28 at 3.58.01 PM (2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015" y="1047115"/>
            <a:ext cx="11736070" cy="5576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sz="5400" dirty="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IN" altLang="en-US" sz="6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F</a:t>
            </a:r>
            <a:r>
              <a:rPr lang="en-IN" altLang="en-US" sz="60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ormal Education</a:t>
            </a:r>
            <a:endParaRPr lang="en-IN" altLang="en-US" sz="600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altLang="en-US" dirty="0"/>
              <a:t>1.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Institutional 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activity</a:t>
            </a:r>
          </a:p>
          <a:p>
            <a:pPr marL="0" indent="0">
              <a:buNone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2. Chronologically graded structure</a:t>
            </a:r>
          </a:p>
          <a:p>
            <a:pPr marL="0" indent="0">
              <a:buNone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3.Uniform</a:t>
            </a:r>
          </a:p>
          <a:p>
            <a:pPr marL="0" indent="0">
              <a:buNone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Subject 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oriented</a:t>
            </a:r>
          </a:p>
          <a:p>
            <a:pPr marL="0" indent="0">
              <a:buNone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Full 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time</a:t>
            </a:r>
          </a:p>
          <a:p>
            <a:pPr marL="0" indent="0">
              <a:buNone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6.Leads to certificates, diplomas, degrees.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hatsApp Image 2023-09-28 at 3.58.02 PM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" y="-635"/>
            <a:ext cx="12071985" cy="6640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160"/>
            <a:ext cx="10515600" cy="1426845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 descr="WhatsApp Image 2023-09-28 at 3.58.00 PM (1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635" y="264160"/>
            <a:ext cx="11047095" cy="6047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sz="5400" b="1" dirty="0">
                <a:solidFill>
                  <a:srgbClr val="002060"/>
                </a:solidFill>
              </a:rPr>
              <a:t>         </a:t>
            </a:r>
            <a:r>
              <a:rPr lang="en-IN" altLang="en-US" sz="5400" b="1" dirty="0">
                <a:solidFill>
                  <a:srgbClr val="FF0000"/>
                </a:solidFill>
              </a:rPr>
              <a:t> Non formal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010" y="1825625"/>
            <a:ext cx="11541760" cy="4839335"/>
          </a:xfrm>
        </p:spPr>
        <p:txBody>
          <a:bodyPr>
            <a:normAutofit fontScale="97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altLang="en-US" sz="4000" dirty="0" smtClean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. Flexible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2.Life, </a:t>
            </a:r>
            <a:r>
              <a:rPr lang="en-IN" altLang="en-US" sz="4000" dirty="0" smtClean="0">
                <a:latin typeface="Times New Roman" panose="02020603050405020304" charset="0"/>
                <a:cs typeface="Times New Roman" panose="02020603050405020304" charset="0"/>
              </a:rPr>
              <a:t>environment </a:t>
            </a: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and learner oriented.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3. Diversified in content and method.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4. Built on learner Participation.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5. It mobilizes local resources.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6. It enriches human and </a:t>
            </a:r>
            <a:r>
              <a:rPr lang="en-IN" altLang="en-US" sz="4000" dirty="0" smtClean="0">
                <a:latin typeface="Times New Roman" panose="02020603050405020304" charset="0"/>
                <a:cs typeface="Times New Roman" panose="02020603050405020304" charset="0"/>
              </a:rPr>
              <a:t>environmental </a:t>
            </a: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potential.</a:t>
            </a:r>
          </a:p>
          <a:p>
            <a:pPr marL="0" indent="0">
              <a:buNone/>
            </a:pPr>
            <a:r>
              <a:rPr lang="en-IN" altLang="en-US" sz="4000" dirty="0">
                <a:latin typeface="Times New Roman" panose="02020603050405020304" charset="0"/>
                <a:cs typeface="Times New Roman" panose="02020603050405020304" charset="0"/>
              </a:rPr>
              <a:t>  E.g. Open University’s courses.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IN" altLang="en-US" sz="4800">
                <a:latin typeface="Times New Roman" panose="02020603050405020304" charset="0"/>
                <a:cs typeface="Times New Roman" panose="02020603050405020304" charset="0"/>
              </a:rPr>
              <a:t>                  Distance Learning</a:t>
            </a:r>
          </a:p>
        </p:txBody>
      </p:sp>
      <p:pic>
        <p:nvPicPr>
          <p:cNvPr id="4" name="Content Placeholder 3" descr="WhatsApp Image 2023-09-28 at 3.58.00 PM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5" y="1825625"/>
            <a:ext cx="11365230" cy="4351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hatsApp Image 2023-09-28 at 3.57.59 PM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2189"/>
            <a:ext cx="12192000" cy="64929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altLang="en-US">
                <a:solidFill>
                  <a:schemeClr val="bg1"/>
                </a:solidFill>
              </a:rPr>
              <a:t/>
            </a:r>
            <a:br>
              <a:rPr lang="en-IN" altLang="en-US">
                <a:solidFill>
                  <a:schemeClr val="bg1"/>
                </a:solidFill>
              </a:rPr>
            </a:br>
            <a:r>
              <a:rPr lang="en-IN" altLang="en-US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altLang="en-US" sz="96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IN" altLang="en-US" sz="96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 THANKS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.   Means and types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     </a:t>
            </a:r>
            <a:r>
              <a:rPr lang="en-US" sz="4000" dirty="0" smtClean="0">
                <a:solidFill>
                  <a:srgbClr val="C00000"/>
                </a:solidFill>
              </a:rPr>
              <a:t>         Meaning And Types Of Education 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sz="6000" dirty="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Introduction to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457200">
              <a:buNone/>
            </a:pPr>
            <a:r>
              <a:rPr lang="en-IN" altLang="en-US" sz="2800" dirty="0">
                <a:sym typeface="+mn-ea"/>
              </a:rPr>
              <a:t> </a:t>
            </a:r>
            <a:r>
              <a:rPr lang="en-IN" altLang="en-US" sz="6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not the Learning of facts,</a:t>
            </a:r>
            <a:endParaRPr lang="en-IN" altLang="en-US" sz="6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IN" altLang="en-US" sz="6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But the training of mind to think</a:t>
            </a:r>
            <a:endParaRPr lang="en-IN" altLang="en-US" sz="6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IN" altLang="en-US" sz="6000" dirty="0"/>
          </a:p>
          <a:p>
            <a:pPr marL="0" indent="0">
              <a:buNone/>
            </a:pPr>
            <a:r>
              <a:rPr lang="en-IN" altLang="en-US" sz="6000" dirty="0">
                <a:solidFill>
                  <a:schemeClr val="accent6"/>
                </a:solidFill>
              </a:rPr>
              <a:t>                             Albert Einstein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43585"/>
            <a:ext cx="9144000" cy="1249680"/>
          </a:xfrm>
        </p:spPr>
        <p:txBody>
          <a:bodyPr>
            <a:normAutofit/>
          </a:bodyPr>
          <a:lstStyle/>
          <a:p>
            <a:r>
              <a:rPr lang="en-IN" altLang="en-US" sz="80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75" y="1993900"/>
            <a:ext cx="11551285" cy="4627245"/>
          </a:xfrm>
        </p:spPr>
        <p:txBody>
          <a:bodyPr anchor="t" anchorCtr="0">
            <a:no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IN" altLang="en-US" sz="3600" dirty="0" err="1" smtClean="0">
                <a:latin typeface="Times New Roman" panose="02020603050405020304" charset="0"/>
                <a:cs typeface="Times New Roman" panose="02020603050405020304" charset="0"/>
              </a:rPr>
              <a:t>Educare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 which means ‘to bring out’ or ‘to nourish’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word “Educate” come from Latin word” </a:t>
            </a:r>
            <a:r>
              <a:rPr lang="en-IN" altLang="en-US" sz="3600" dirty="0" err="1" smtClean="0">
                <a:latin typeface="Times New Roman" panose="02020603050405020304" charset="0"/>
                <a:cs typeface="Times New Roman" panose="02020603050405020304" charset="0"/>
              </a:rPr>
              <a:t>Educere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” which  means to lead out or Bring out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N" altLang="en-US" sz="3600" dirty="0" err="1" smtClean="0">
                <a:latin typeface="Times New Roman" panose="02020603050405020304" charset="0"/>
                <a:cs typeface="Times New Roman" panose="02020603050405020304" charset="0"/>
              </a:rPr>
              <a:t>Educatum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 which means ‘act of teaching’ or ‘training.’  </a:t>
            </a:r>
            <a:endParaRPr lang="en-IN" altLang="en-US" sz="3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Education is the process of </a:t>
            </a:r>
            <a:r>
              <a:rPr lang="en-IN" altLang="en-US" sz="3600" dirty="0" smtClean="0">
                <a:latin typeface="Times New Roman" panose="02020603050405020304" charset="0"/>
                <a:cs typeface="Times New Roman" panose="02020603050405020304" charset="0"/>
              </a:rPr>
              <a:t>Bringing desirable </a:t>
            </a:r>
            <a:r>
              <a:rPr lang="en-IN" altLang="en-US" sz="3600" dirty="0">
                <a:latin typeface="Times New Roman" panose="02020603050405020304" charset="0"/>
                <a:cs typeface="Times New Roman" panose="02020603050405020304" charset="0"/>
              </a:rPr>
              <a:t>change into  the behaviour of the human being.</a:t>
            </a:r>
          </a:p>
          <a:p>
            <a:pPr algn="just">
              <a:buFont typeface="Wingdings" pitchFamily="2" charset="2"/>
              <a:buChar char="Ø"/>
            </a:pPr>
            <a:endParaRPr lang="en-IN" altLang="en-US" sz="3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</a:t>
            </a:r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</a:rPr>
              <a:t>Indian</a:t>
            </a:r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</a:rPr>
              <a:t>views</a:t>
            </a:r>
            <a:endParaRPr lang="en-US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 smtClean="0"/>
              <a:t> Acc. to </a:t>
            </a:r>
            <a:r>
              <a:rPr lang="en-US" sz="4000" dirty="0" err="1" smtClean="0"/>
              <a:t>Rigveda</a:t>
            </a:r>
            <a:r>
              <a:rPr lang="en-US" sz="4000" dirty="0" smtClean="0"/>
              <a:t>, ‘Education is that which makes a man self reliant and selfless.’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 err="1" smtClean="0"/>
              <a:t>Kautilya</a:t>
            </a:r>
            <a:r>
              <a:rPr lang="en-US" sz="4000" dirty="0" smtClean="0"/>
              <a:t> , ‘Education means training and love for nation’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 smtClean="0"/>
              <a:t>Mahatma Gandhi has said “By education, I meant all round drawing out of the best in child and man body mind and spirit.’’</a:t>
            </a:r>
          </a:p>
          <a:p>
            <a:pPr>
              <a:buFont typeface="Wingdings" pitchFamily="2" charset="2"/>
              <a:buChar char="Ø"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              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</a:rPr>
              <a:t> Western views   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Socrates  “ Education means the bringing out of ideas of universal validity which are latent in the mind of every</a:t>
            </a:r>
            <a:r>
              <a:rPr lang="en-US" dirty="0" smtClean="0"/>
              <a:t> </a:t>
            </a:r>
            <a:r>
              <a:rPr lang="en-US" sz="3600" dirty="0" smtClean="0"/>
              <a:t>man.</a:t>
            </a:r>
            <a:r>
              <a:rPr lang="en-US" dirty="0" smtClean="0"/>
              <a:t>”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err="1" smtClean="0"/>
              <a:t>Helbert</a:t>
            </a:r>
            <a:r>
              <a:rPr lang="en-US" sz="3600" dirty="0" smtClean="0"/>
              <a:t> Spencer  “Education is complete living.”</a:t>
            </a:r>
          </a:p>
          <a:p>
            <a:pPr>
              <a:buFont typeface="Wingdings" pitchFamily="2" charset="2"/>
              <a:buChar char="Ø"/>
            </a:pP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smtClean="0"/>
              <a:t>Rousseau  </a:t>
            </a:r>
            <a:r>
              <a:rPr lang="en-US" sz="3600" dirty="0" smtClean="0"/>
              <a:t>“Education is child’s development within.”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Types of Education</a:t>
            </a:r>
          </a:p>
        </p:txBody>
      </p:sp>
      <p:pic>
        <p:nvPicPr>
          <p:cNvPr id="4" name="Content Placeholder 3" descr="WhatsApp Image 2023-09-28 at 3.58.01 PM (1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670" y="1825625"/>
            <a:ext cx="11784965" cy="4351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WhatsApp Image 2023-09-28 at 3.58.02 PM (1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125095"/>
            <a:ext cx="11763375" cy="6489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sz="540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           Informal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Informal </a:t>
            </a:r>
            <a:r>
              <a:rPr lang="en-IN" altLang="en-US" sz="40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Education </a:t>
            </a: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is:</a:t>
            </a:r>
          </a:p>
          <a:p>
            <a:pPr marL="0" indent="0">
              <a:buNone/>
            </a:pP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Life long process.</a:t>
            </a:r>
          </a:p>
          <a:p>
            <a:pPr marL="0" indent="0">
              <a:buNone/>
            </a:pP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2.Individual </a:t>
            </a:r>
            <a:r>
              <a:rPr lang="en-IN" altLang="en-US" sz="40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learnt </a:t>
            </a: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from daily experiences</a:t>
            </a:r>
          </a:p>
          <a:p>
            <a:pPr marL="0" indent="0">
              <a:buNone/>
            </a:pP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3.Individual learns from exposure to the </a:t>
            </a:r>
            <a:r>
              <a:rPr lang="en-IN" altLang="en-US" sz="40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environment </a:t>
            </a:r>
            <a:r>
              <a:rPr lang="en-IN" altLang="en-US" sz="40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at home, at work, at play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328</Words>
  <Application>WPS Presentation</Application>
  <PresentationFormat>Custom</PresentationFormat>
  <Paragraphs>53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 </vt:lpstr>
      <vt:lpstr>.   Means and types </vt:lpstr>
      <vt:lpstr>      Introduction to Education</vt:lpstr>
      <vt:lpstr>Education</vt:lpstr>
      <vt:lpstr>                      Indian views</vt:lpstr>
      <vt:lpstr>                 Western views   </vt:lpstr>
      <vt:lpstr>                     Types of Education</vt:lpstr>
      <vt:lpstr>Slide 8</vt:lpstr>
      <vt:lpstr>            Informal Education</vt:lpstr>
      <vt:lpstr>Slide 10</vt:lpstr>
      <vt:lpstr>               Formal Education</vt:lpstr>
      <vt:lpstr>                Formal Education</vt:lpstr>
      <vt:lpstr>Slide 13</vt:lpstr>
      <vt:lpstr>Slide 14</vt:lpstr>
      <vt:lpstr>          Non formal Education</vt:lpstr>
      <vt:lpstr>                  Distance Learning</vt:lpstr>
      <vt:lpstr>Slide 17</vt:lpstr>
      <vt:lpstr> 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</dc:title>
  <dc:creator/>
  <cp:lastModifiedBy>Guru Nanak ji</cp:lastModifiedBy>
  <cp:revision>52</cp:revision>
  <dcterms:created xsi:type="dcterms:W3CDTF">2023-09-28T11:13:36Z</dcterms:created>
  <dcterms:modified xsi:type="dcterms:W3CDTF">2026-01-28T19:01:25Z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321E0F0334DA4B9A96C9BC6C7A2CCE64_11</vt:lpwstr>
  </property>
  <property fmtid="{D5CDD505-2E9C-101B-9397-08002B2CF9AE}" pid="3" name="KSOProductBuildVer">
    <vt:lpwstr>1033-12.2.0.13215</vt:lpwstr>
  </property>
</Properties>
</file>