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3" r:id="rId4"/>
    <p:sldId id="259" r:id="rId5"/>
    <p:sldId id="260" r:id="rId6"/>
    <p:sldId id="265" r:id="rId7"/>
    <p:sldId id="266" r:id="rId8"/>
    <p:sldId id="261" r:id="rId9"/>
    <p:sldId id="267" r:id="rId10"/>
    <p:sldId id="271" r:id="rId11"/>
    <p:sldId id="270" r:id="rId12"/>
    <p:sldId id="269" r:id="rId13"/>
    <p:sldId id="272" r:id="rId14"/>
    <p:sldId id="262" r:id="rId15"/>
    <p:sldId id="268" r:id="rId16"/>
    <p:sldId id="26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6BCBF-B250-4523-86DE-BB3B6001895D}" type="datetimeFigureOut">
              <a:rPr lang="en-IN" smtClean="0"/>
              <a:pPr/>
              <a:t>22-01-2026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F231-3D60-4BD4-AF76-0A2DEE1518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276292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6BCBF-B250-4523-86DE-BB3B6001895D}" type="datetimeFigureOut">
              <a:rPr lang="en-IN" smtClean="0"/>
              <a:pPr/>
              <a:t>22-01-2026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F231-3D60-4BD4-AF76-0A2DEE1518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719370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6BCBF-B250-4523-86DE-BB3B6001895D}" type="datetimeFigureOut">
              <a:rPr lang="en-IN" smtClean="0"/>
              <a:pPr/>
              <a:t>22-01-2026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F231-3D60-4BD4-AF76-0A2DEE1518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762918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6BCBF-B250-4523-86DE-BB3B6001895D}" type="datetimeFigureOut">
              <a:rPr lang="en-IN" smtClean="0"/>
              <a:pPr/>
              <a:t>22-01-2026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F231-3D60-4BD4-AF76-0A2DEE1518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99507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6BCBF-B250-4523-86DE-BB3B6001895D}" type="datetimeFigureOut">
              <a:rPr lang="en-IN" smtClean="0"/>
              <a:pPr/>
              <a:t>22-01-2026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F231-3D60-4BD4-AF76-0A2DEE1518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616570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6BCBF-B250-4523-86DE-BB3B6001895D}" type="datetimeFigureOut">
              <a:rPr lang="en-IN" smtClean="0"/>
              <a:pPr/>
              <a:t>22-01-2026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F231-3D60-4BD4-AF76-0A2DEE1518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806461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6BCBF-B250-4523-86DE-BB3B6001895D}" type="datetimeFigureOut">
              <a:rPr lang="en-IN" smtClean="0"/>
              <a:pPr/>
              <a:t>22-01-2026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F231-3D60-4BD4-AF76-0A2DEE1518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167118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6BCBF-B250-4523-86DE-BB3B6001895D}" type="datetimeFigureOut">
              <a:rPr lang="en-IN" smtClean="0"/>
              <a:pPr/>
              <a:t>22-01-2026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F231-3D60-4BD4-AF76-0A2DEE1518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478283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6BCBF-B250-4523-86DE-BB3B6001895D}" type="datetimeFigureOut">
              <a:rPr lang="en-IN" smtClean="0"/>
              <a:pPr/>
              <a:t>22-01-2026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F231-3D60-4BD4-AF76-0A2DEE1518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32891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6BCBF-B250-4523-86DE-BB3B6001895D}" type="datetimeFigureOut">
              <a:rPr lang="en-IN" smtClean="0"/>
              <a:pPr/>
              <a:t>22-01-2026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F231-3D60-4BD4-AF76-0A2DEE1518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225970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6BCBF-B250-4523-86DE-BB3B6001895D}" type="datetimeFigureOut">
              <a:rPr lang="en-IN" smtClean="0"/>
              <a:pPr/>
              <a:t>22-01-2026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2F231-3D60-4BD4-AF76-0A2DEE1518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58728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6BCBF-B250-4523-86DE-BB3B6001895D}" type="datetimeFigureOut">
              <a:rPr lang="en-IN" smtClean="0"/>
              <a:pPr/>
              <a:t>22-01-2026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2F231-3D60-4BD4-AF76-0A2DEE1518A5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569649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2035426"/>
          </a:xfrm>
        </p:spPr>
        <p:txBody>
          <a:bodyPr/>
          <a:lstStyle/>
          <a:p>
            <a:r>
              <a:rPr lang="en-IN" dirty="0" smtClean="0">
                <a:solidFill>
                  <a:srgbClr val="FFC000"/>
                </a:solidFill>
              </a:rPr>
              <a:t>Knowledge</a:t>
            </a:r>
            <a:endParaRPr lang="en-IN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780928"/>
            <a:ext cx="8229600" cy="2160240"/>
          </a:xfrm>
        </p:spPr>
        <p:txBody>
          <a:bodyPr/>
          <a:lstStyle/>
          <a:p>
            <a:pPr algn="ctr"/>
            <a:r>
              <a:rPr lang="en-IN" dirty="0" smtClean="0">
                <a:solidFill>
                  <a:srgbClr val="00B0F0"/>
                </a:solidFill>
              </a:rPr>
              <a:t>Knowledge- Concept, Nature and Sources of Knowledge.</a:t>
            </a:r>
            <a:endParaRPr lang="en-IN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0745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Sources of Knowledge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08" y="264318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6600" dirty="0" smtClean="0">
                <a:solidFill>
                  <a:srgbClr val="FFFF00"/>
                </a:solidFill>
              </a:rPr>
              <a:t>Types of Sources </a:t>
            </a:r>
            <a:endParaRPr lang="en-US" sz="6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Sources of Knowledge</a:t>
            </a:r>
            <a:endParaRPr lang="en-US" dirty="0"/>
          </a:p>
        </p:txBody>
      </p:sp>
      <p:pic>
        <p:nvPicPr>
          <p:cNvPr id="4" name="Content Placeholder 3" descr="WhatsApp Image 2026-01-20 at 10.27.54 PM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1500174"/>
            <a:ext cx="6398775" cy="4525963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Sources of Knowledge</a:t>
            </a:r>
            <a:endParaRPr lang="en-US" dirty="0"/>
          </a:p>
        </p:txBody>
      </p:sp>
      <p:pic>
        <p:nvPicPr>
          <p:cNvPr id="4" name="Content Placeholder 3" descr="WhatsApp Image 2026-01-20 at 10.27.54 PM (1)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2612" y="1600200"/>
            <a:ext cx="6398775" cy="4525963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Content Placeholder 7" descr="WhatsApp Image 2026-01-21 at 8.26.55 PM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571536" y="-336017"/>
            <a:ext cx="9715536" cy="7206577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Sources of Knowledge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929411"/>
          </a:xfrm>
        </p:spPr>
        <p:txBody>
          <a:bodyPr>
            <a:normAutofit/>
          </a:bodyPr>
          <a:lstStyle/>
          <a:p>
            <a:r>
              <a:rPr lang="en-IN" sz="3600" dirty="0" smtClean="0">
                <a:solidFill>
                  <a:schemeClr val="tx2">
                    <a:lumMod val="50000"/>
                  </a:schemeClr>
                </a:solidFill>
              </a:rPr>
              <a:t>Culture</a:t>
            </a:r>
          </a:p>
          <a:p>
            <a:r>
              <a:rPr lang="en-IN" sz="3600" dirty="0" smtClean="0">
                <a:solidFill>
                  <a:schemeClr val="tx2">
                    <a:lumMod val="50000"/>
                  </a:schemeClr>
                </a:solidFill>
              </a:rPr>
              <a:t>Experience</a:t>
            </a:r>
          </a:p>
          <a:p>
            <a:r>
              <a:rPr lang="en-IN" sz="3600" dirty="0" smtClean="0">
                <a:solidFill>
                  <a:schemeClr val="tx2">
                    <a:lumMod val="50000"/>
                  </a:schemeClr>
                </a:solidFill>
              </a:rPr>
              <a:t>Experiment / Project Method</a:t>
            </a:r>
            <a:endParaRPr lang="en-IN" sz="3600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IN" sz="3600" dirty="0" smtClean="0">
                <a:solidFill>
                  <a:schemeClr val="tx2">
                    <a:lumMod val="50000"/>
                  </a:schemeClr>
                </a:solidFill>
              </a:rPr>
              <a:t>Insight</a:t>
            </a:r>
          </a:p>
          <a:p>
            <a:r>
              <a:rPr lang="en-IN" sz="3600" dirty="0" smtClean="0">
                <a:solidFill>
                  <a:schemeClr val="tx2">
                    <a:lumMod val="50000"/>
                  </a:schemeClr>
                </a:solidFill>
              </a:rPr>
              <a:t>Inference(</a:t>
            </a:r>
            <a:r>
              <a:rPr lang="en-IN" sz="3600" dirty="0" err="1" smtClean="0">
                <a:solidFill>
                  <a:schemeClr val="tx2">
                    <a:lumMod val="50000"/>
                  </a:schemeClr>
                </a:solidFill>
              </a:rPr>
              <a:t>Anumaan</a:t>
            </a:r>
            <a:r>
              <a:rPr lang="en-IN" sz="3600" dirty="0" smtClean="0">
                <a:solidFill>
                  <a:schemeClr val="tx2">
                    <a:lumMod val="50000"/>
                  </a:schemeClr>
                </a:solidFill>
              </a:rPr>
              <a:t>)</a:t>
            </a:r>
          </a:p>
          <a:p>
            <a:r>
              <a:rPr lang="en-IN" sz="3600" dirty="0" smtClean="0">
                <a:solidFill>
                  <a:schemeClr val="tx2">
                    <a:lumMod val="50000"/>
                  </a:schemeClr>
                </a:solidFill>
              </a:rPr>
              <a:t>News paper</a:t>
            </a:r>
          </a:p>
          <a:p>
            <a:r>
              <a:rPr lang="en-IN" sz="3600" dirty="0" smtClean="0">
                <a:solidFill>
                  <a:schemeClr val="tx2">
                    <a:lumMod val="50000"/>
                  </a:schemeClr>
                </a:solidFill>
              </a:rPr>
              <a:t>Trip / Tour</a:t>
            </a:r>
          </a:p>
          <a:p>
            <a:endParaRPr lang="en-IN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83241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FF00"/>
                </a:solidFill>
              </a:rPr>
              <a:t>Sources of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Self Realisation</a:t>
            </a:r>
          </a:p>
          <a:p>
            <a:r>
              <a:rPr lang="en-GB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Memory</a:t>
            </a:r>
          </a:p>
          <a:p>
            <a:r>
              <a:rPr lang="en-GB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Observation</a:t>
            </a:r>
          </a:p>
          <a:p>
            <a:r>
              <a:rPr lang="en-GB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Reason</a:t>
            </a:r>
          </a:p>
          <a:p>
            <a:r>
              <a:rPr lang="en-GB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Authority(</a:t>
            </a:r>
            <a:r>
              <a:rPr lang="en-GB" sz="3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Adikari</a:t>
            </a:r>
            <a:r>
              <a:rPr lang="en-GB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</a:p>
          <a:p>
            <a:r>
              <a:rPr lang="en-GB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Superstitions( </a:t>
            </a:r>
            <a:r>
              <a:rPr lang="en-GB" sz="3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Vehm</a:t>
            </a:r>
            <a:r>
              <a:rPr lang="en-GB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GB" sz="36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Bharam</a:t>
            </a:r>
            <a:r>
              <a:rPr lang="en-GB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35066759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900" dirty="0" smtClean="0"/>
              <a:t>-</a:t>
            </a:r>
            <a:endParaRPr lang="en-IN" sz="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916832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N" sz="9600" dirty="0" smtClean="0">
                <a:solidFill>
                  <a:srgbClr val="92D050"/>
                </a:solidFill>
              </a:rPr>
              <a:t>THANKS</a:t>
            </a:r>
            <a:endParaRPr lang="en-IN" sz="96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3298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00B0F0"/>
                </a:solidFill>
              </a:rPr>
              <a:t>Concept of Knowledge </a:t>
            </a:r>
            <a:endParaRPr lang="en-IN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 smtClean="0"/>
              <a:t>     </a:t>
            </a:r>
            <a:r>
              <a:rPr lang="en-IN" sz="3600" dirty="0" smtClean="0"/>
              <a:t>Acc. to oxford dictionary “Expertise and skills required by  a person through </a:t>
            </a:r>
            <a:r>
              <a:rPr lang="en-IN" sz="3600" dirty="0"/>
              <a:t> </a:t>
            </a:r>
            <a:endParaRPr lang="en-IN" sz="3600" dirty="0" smtClean="0"/>
          </a:p>
          <a:p>
            <a:pPr marL="0" indent="0" algn="ctr">
              <a:buNone/>
            </a:pPr>
            <a:r>
              <a:rPr lang="en-IN" sz="3600" dirty="0" smtClean="0">
                <a:solidFill>
                  <a:srgbClr val="FF0000"/>
                </a:solidFill>
              </a:rPr>
              <a:t>Experience  or Education </a:t>
            </a:r>
          </a:p>
          <a:p>
            <a:pPr marL="0" indent="0" algn="ctr">
              <a:buNone/>
            </a:pPr>
            <a:r>
              <a:rPr lang="en-IN" sz="3600" dirty="0" smtClean="0">
                <a:solidFill>
                  <a:srgbClr val="FF0000"/>
                </a:solidFill>
              </a:rPr>
              <a:t> Theoretical or Practical          </a:t>
            </a:r>
          </a:p>
          <a:p>
            <a:pPr marL="0" indent="0" algn="ctr">
              <a:buNone/>
            </a:pPr>
            <a:r>
              <a:rPr lang="en-IN" sz="3600" dirty="0" smtClean="0"/>
              <a:t>        understanding of a subject is called                     </a:t>
            </a:r>
            <a:r>
              <a:rPr lang="en-IN" sz="3600" dirty="0" smtClean="0">
                <a:solidFill>
                  <a:srgbClr val="FF0000"/>
                </a:solidFill>
              </a:rPr>
              <a:t>knowledge.</a:t>
            </a:r>
          </a:p>
        </p:txBody>
      </p:sp>
    </p:spTree>
    <p:extLst>
      <p:ext uri="{BB962C8B-B14F-4D97-AF65-F5344CB8AC3E}">
        <p14:creationId xmlns:p14="http://schemas.microsoft.com/office/powerpoint/2010/main" xmlns="" val="3173902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7030A0"/>
                </a:solidFill>
              </a:rPr>
              <a:t>Concept of Knowledge </a:t>
            </a:r>
            <a:r>
              <a:rPr lang="en-IN" dirty="0" smtClean="0">
                <a:solidFill>
                  <a:srgbClr val="7030A0"/>
                </a:solidFill>
              </a:rPr>
              <a:t>Plato - JBT</a:t>
            </a:r>
            <a:endParaRPr lang="en-IN" dirty="0">
              <a:solidFill>
                <a:srgbClr val="7030A0"/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87624" y="1412776"/>
            <a:ext cx="6681929" cy="4525963"/>
          </a:xfrm>
        </p:spPr>
      </p:pic>
    </p:spTree>
    <p:extLst>
      <p:ext uri="{BB962C8B-B14F-4D97-AF65-F5344CB8AC3E}">
        <p14:creationId xmlns:p14="http://schemas.microsoft.com/office/powerpoint/2010/main" xmlns="" val="3679962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00B050"/>
                </a:solidFill>
              </a:rPr>
              <a:t>Concept of Knowledge</a:t>
            </a:r>
            <a:endParaRPr lang="en-IN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3600" dirty="0" smtClean="0"/>
              <a:t>Acc. to Buddhist  </a:t>
            </a:r>
            <a:r>
              <a:rPr lang="en-IN" sz="4000" dirty="0" smtClean="0">
                <a:solidFill>
                  <a:schemeClr val="tx2"/>
                </a:solidFill>
              </a:rPr>
              <a:t>“knowledge is that which relives man from worldly sufferings</a:t>
            </a:r>
            <a:r>
              <a:rPr lang="en-IN" sz="3600" dirty="0" smtClean="0">
                <a:solidFill>
                  <a:schemeClr val="tx2"/>
                </a:solidFill>
              </a:rPr>
              <a:t>”.</a:t>
            </a:r>
          </a:p>
          <a:p>
            <a:pPr marL="0" indent="0">
              <a:buNone/>
            </a:pPr>
            <a:r>
              <a:rPr lang="en-IN" sz="3600" dirty="0" smtClean="0"/>
              <a:t>Acc. To </a:t>
            </a:r>
            <a:r>
              <a:rPr lang="en-IN" sz="3600" dirty="0" err="1" smtClean="0"/>
              <a:t>Webstar</a:t>
            </a:r>
            <a:r>
              <a:rPr lang="en-IN" sz="3600" dirty="0" smtClean="0"/>
              <a:t> </a:t>
            </a:r>
            <a:r>
              <a:rPr lang="en-IN" sz="3600" dirty="0" smtClean="0">
                <a:solidFill>
                  <a:schemeClr val="tx2"/>
                </a:solidFill>
              </a:rPr>
              <a:t>“ </a:t>
            </a:r>
            <a:r>
              <a:rPr lang="en-IN" sz="4000" dirty="0" smtClean="0">
                <a:solidFill>
                  <a:schemeClr val="tx2"/>
                </a:solidFill>
              </a:rPr>
              <a:t>information gained through actually experienced</a:t>
            </a:r>
            <a:r>
              <a:rPr lang="en-IN" sz="3600" dirty="0" smtClean="0">
                <a:solidFill>
                  <a:schemeClr val="tx2"/>
                </a:solidFill>
              </a:rPr>
              <a:t>”.</a:t>
            </a:r>
            <a:endParaRPr lang="en-IN" sz="3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2014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/>
          <a:lstStyle/>
          <a:p>
            <a:r>
              <a:rPr lang="en-IN" dirty="0" smtClean="0"/>
              <a:t>Types of Knowledge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 smtClean="0"/>
              <a:t> </a:t>
            </a:r>
            <a:r>
              <a:rPr lang="en-IN" sz="4800" dirty="0" smtClean="0">
                <a:solidFill>
                  <a:srgbClr val="FF0000"/>
                </a:solidFill>
              </a:rPr>
              <a:t>Plato 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School Knowledge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Out of school knowledge</a:t>
            </a:r>
          </a:p>
          <a:p>
            <a:pPr marL="0" indent="0">
              <a:buNone/>
            </a:pPr>
            <a:r>
              <a:rPr lang="en-IN" sz="4400" dirty="0" smtClean="0">
                <a:solidFill>
                  <a:srgbClr val="FF0000"/>
                </a:solidFill>
              </a:rPr>
              <a:t>Shankar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Apra Knowledge</a:t>
            </a:r>
          </a:p>
          <a:p>
            <a:pPr>
              <a:buFont typeface="Wingdings" pitchFamily="2" charset="2"/>
              <a:buChar char="Ø"/>
            </a:pPr>
            <a:r>
              <a:rPr lang="en-IN" dirty="0" err="1" smtClean="0"/>
              <a:t>Pra</a:t>
            </a:r>
            <a:r>
              <a:rPr lang="en-IN" dirty="0" smtClean="0"/>
              <a:t> Knowledge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2183391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002060"/>
                </a:solidFill>
              </a:rPr>
              <a:t>Types of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IN" sz="3600" dirty="0">
                <a:solidFill>
                  <a:srgbClr val="FF0000"/>
                </a:solidFill>
              </a:rPr>
              <a:t>Personnel knowledge</a:t>
            </a:r>
          </a:p>
          <a:p>
            <a:pPr>
              <a:buFont typeface="Wingdings" pitchFamily="2" charset="2"/>
              <a:buChar char="Ø"/>
            </a:pPr>
            <a:r>
              <a:rPr lang="en-IN" sz="3600" dirty="0" smtClean="0">
                <a:solidFill>
                  <a:srgbClr val="FF0000"/>
                </a:solidFill>
              </a:rPr>
              <a:t>General knowledge</a:t>
            </a:r>
          </a:p>
          <a:p>
            <a:pPr>
              <a:buFont typeface="Wingdings" pitchFamily="2" charset="2"/>
              <a:buChar char="Ø"/>
            </a:pPr>
            <a:r>
              <a:rPr lang="en-IN" sz="3600" dirty="0" smtClean="0">
                <a:solidFill>
                  <a:srgbClr val="FF0000"/>
                </a:solidFill>
              </a:rPr>
              <a:t>Formal knowledge</a:t>
            </a:r>
          </a:p>
          <a:p>
            <a:pPr>
              <a:buFont typeface="Wingdings" pitchFamily="2" charset="2"/>
              <a:buChar char="Ø"/>
            </a:pPr>
            <a:r>
              <a:rPr lang="en-IN" sz="3600" dirty="0" smtClean="0">
                <a:solidFill>
                  <a:srgbClr val="FF0000"/>
                </a:solidFill>
              </a:rPr>
              <a:t>Informal knowledge</a:t>
            </a:r>
          </a:p>
          <a:p>
            <a:pPr>
              <a:buFont typeface="Wingdings" pitchFamily="2" charset="2"/>
              <a:buChar char="Ø"/>
            </a:pPr>
            <a:r>
              <a:rPr lang="en-IN" sz="3600" dirty="0" smtClean="0">
                <a:solidFill>
                  <a:srgbClr val="FF0000"/>
                </a:solidFill>
              </a:rPr>
              <a:t>Abstract knowledge</a:t>
            </a:r>
            <a:endParaRPr lang="en-IN" sz="3600" dirty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IN" sz="3600" dirty="0" smtClean="0">
                <a:solidFill>
                  <a:srgbClr val="FF0000"/>
                </a:solidFill>
              </a:rPr>
              <a:t>Concrete Knowledge</a:t>
            </a:r>
          </a:p>
          <a:p>
            <a:pPr>
              <a:buFont typeface="Wingdings" pitchFamily="2" charset="2"/>
              <a:buChar char="Ø"/>
            </a:pPr>
            <a:r>
              <a:rPr lang="en-IN" sz="3600" dirty="0">
                <a:solidFill>
                  <a:srgbClr val="FF0000"/>
                </a:solidFill>
              </a:rPr>
              <a:t>Structured knowledge</a:t>
            </a:r>
          </a:p>
          <a:p>
            <a:pPr>
              <a:buFont typeface="Wingdings" pitchFamily="2" charset="2"/>
              <a:buChar char="Ø"/>
            </a:pP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7557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rgbClr val="FF0000"/>
                </a:solidFill>
              </a:rPr>
              <a:t>Types of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sz="3600" dirty="0">
                <a:solidFill>
                  <a:srgbClr val="002060"/>
                </a:solidFill>
              </a:rPr>
              <a:t>Local knowledge</a:t>
            </a:r>
          </a:p>
          <a:p>
            <a:pPr>
              <a:buFont typeface="Wingdings" pitchFamily="2" charset="2"/>
              <a:buChar char="Ø"/>
            </a:pPr>
            <a:r>
              <a:rPr lang="en-GB" sz="3600" dirty="0">
                <a:solidFill>
                  <a:srgbClr val="002060"/>
                </a:solidFill>
              </a:rPr>
              <a:t>Universal knowledge</a:t>
            </a:r>
          </a:p>
          <a:p>
            <a:pPr>
              <a:buFont typeface="Wingdings" pitchFamily="2" charset="2"/>
              <a:buChar char="Ø"/>
            </a:pPr>
            <a:r>
              <a:rPr lang="en-GB" sz="3600" dirty="0">
                <a:solidFill>
                  <a:srgbClr val="002060"/>
                </a:solidFill>
              </a:rPr>
              <a:t>Theoretical knowledge</a:t>
            </a:r>
          </a:p>
          <a:p>
            <a:pPr>
              <a:buFont typeface="Wingdings" pitchFamily="2" charset="2"/>
              <a:buChar char="Ø"/>
            </a:pPr>
            <a:r>
              <a:rPr lang="en-GB" sz="3600" dirty="0">
                <a:solidFill>
                  <a:srgbClr val="002060"/>
                </a:solidFill>
              </a:rPr>
              <a:t> Practical knowledge</a:t>
            </a:r>
          </a:p>
          <a:p>
            <a:pPr>
              <a:buFont typeface="Wingdings" pitchFamily="2" charset="2"/>
              <a:buChar char="Ø"/>
            </a:pPr>
            <a:r>
              <a:rPr lang="en-GB" sz="3600" dirty="0">
                <a:solidFill>
                  <a:srgbClr val="002060"/>
                </a:solidFill>
              </a:rPr>
              <a:t>Contextual  knowledge</a:t>
            </a:r>
          </a:p>
          <a:p>
            <a:pPr>
              <a:buFont typeface="Wingdings" pitchFamily="2" charset="2"/>
              <a:buChar char="Ø"/>
            </a:pPr>
            <a:r>
              <a:rPr lang="en-GB" sz="3600" dirty="0">
                <a:solidFill>
                  <a:srgbClr val="002060"/>
                </a:solidFill>
              </a:rPr>
              <a:t>Textual knowledge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158866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0016"/>
            <a:ext cx="7704856" cy="888704"/>
          </a:xfrm>
        </p:spPr>
        <p:txBody>
          <a:bodyPr/>
          <a:lstStyle/>
          <a:p>
            <a:r>
              <a:rPr lang="en-IN" dirty="0" smtClean="0"/>
              <a:t>Nature of knowledge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IN" sz="3600" dirty="0" smtClean="0">
                <a:solidFill>
                  <a:srgbClr val="C00000"/>
                </a:solidFill>
              </a:rPr>
              <a:t>Knowledge is a  group of beliefs. </a:t>
            </a:r>
          </a:p>
          <a:p>
            <a:pPr marL="742950" indent="-742950">
              <a:buFont typeface="+mj-lt"/>
              <a:buAutoNum type="arabicPeriod"/>
            </a:pPr>
            <a:r>
              <a:rPr lang="en-IN" sz="3600" dirty="0" smtClean="0">
                <a:solidFill>
                  <a:srgbClr val="C00000"/>
                </a:solidFill>
              </a:rPr>
              <a:t>Knowledge once approval.</a:t>
            </a:r>
          </a:p>
          <a:p>
            <a:pPr marL="514350" indent="-514350">
              <a:buFont typeface="+mj-lt"/>
              <a:buAutoNum type="arabicPeriod"/>
            </a:pPr>
            <a:r>
              <a:rPr lang="en-IN" sz="3000" dirty="0" smtClean="0">
                <a:solidFill>
                  <a:srgbClr val="C00000"/>
                </a:solidFill>
              </a:rPr>
              <a:t>  Knowledge requires some grounds and regions.</a:t>
            </a:r>
          </a:p>
          <a:p>
            <a:pPr marL="742950" indent="-742950">
              <a:buFont typeface="+mj-lt"/>
              <a:buAutoNum type="arabicPeriod"/>
            </a:pPr>
            <a:r>
              <a:rPr lang="en-IN" sz="3600" dirty="0" smtClean="0">
                <a:solidFill>
                  <a:srgbClr val="C00000"/>
                </a:solidFill>
              </a:rPr>
              <a:t>Knowledge </a:t>
            </a:r>
            <a:r>
              <a:rPr lang="en-IN" sz="3600" dirty="0">
                <a:solidFill>
                  <a:srgbClr val="C00000"/>
                </a:solidFill>
              </a:rPr>
              <a:t> </a:t>
            </a:r>
            <a:r>
              <a:rPr lang="en-IN" sz="3600" dirty="0" smtClean="0">
                <a:solidFill>
                  <a:srgbClr val="C00000"/>
                </a:solidFill>
              </a:rPr>
              <a:t>is valid.</a:t>
            </a:r>
          </a:p>
          <a:p>
            <a:pPr marL="742950" indent="-742950">
              <a:buFont typeface="+mj-lt"/>
              <a:buAutoNum type="arabicPeriod"/>
            </a:pPr>
            <a:r>
              <a:rPr lang="en-IN" sz="3600" dirty="0" smtClean="0">
                <a:solidFill>
                  <a:srgbClr val="C00000"/>
                </a:solidFill>
              </a:rPr>
              <a:t>Knowledge is power to control.</a:t>
            </a:r>
          </a:p>
          <a:p>
            <a:pPr marL="742950" indent="-742950">
              <a:buFont typeface="+mj-lt"/>
              <a:buAutoNum type="arabicPeriod"/>
            </a:pPr>
            <a:r>
              <a:rPr lang="en-IN" sz="3600" dirty="0" smtClean="0">
                <a:solidFill>
                  <a:srgbClr val="C00000"/>
                </a:solidFill>
              </a:rPr>
              <a:t>Knowledge is power to manipulate the environment</a:t>
            </a:r>
          </a:p>
          <a:p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04545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0391"/>
            <a:ext cx="8229600" cy="1143000"/>
          </a:xfrm>
        </p:spPr>
        <p:txBody>
          <a:bodyPr/>
          <a:lstStyle/>
          <a:p>
            <a:r>
              <a:rPr lang="en-IN" dirty="0"/>
              <a:t>Nature of knowledge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N" sz="3900" dirty="0" smtClean="0">
                <a:solidFill>
                  <a:srgbClr val="FF0000"/>
                </a:solidFill>
              </a:rPr>
              <a:t>7. Knowledge  is transferable.</a:t>
            </a:r>
          </a:p>
          <a:p>
            <a:pPr marL="0" indent="0">
              <a:buNone/>
            </a:pPr>
            <a:r>
              <a:rPr lang="en-IN" sz="3900" dirty="0" smtClean="0">
                <a:solidFill>
                  <a:srgbClr val="FF0000"/>
                </a:solidFill>
              </a:rPr>
              <a:t>8. Knowledge is an assets (</a:t>
            </a:r>
            <a:r>
              <a:rPr lang="en-IN" sz="3900" dirty="0" err="1" smtClean="0">
                <a:solidFill>
                  <a:srgbClr val="FF0000"/>
                </a:solidFill>
              </a:rPr>
              <a:t>ek</a:t>
            </a:r>
            <a:r>
              <a:rPr lang="en-IN" sz="3900" dirty="0" smtClean="0">
                <a:solidFill>
                  <a:srgbClr val="FF0000"/>
                </a:solidFill>
              </a:rPr>
              <a:t> </a:t>
            </a:r>
            <a:r>
              <a:rPr lang="en-IN" sz="3900" dirty="0" err="1" smtClean="0">
                <a:solidFill>
                  <a:srgbClr val="FF0000"/>
                </a:solidFill>
              </a:rPr>
              <a:t>sampatti</a:t>
            </a:r>
            <a:r>
              <a:rPr lang="en-IN" sz="3900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IN" sz="3900" dirty="0" smtClean="0">
                <a:solidFill>
                  <a:srgbClr val="FF0000"/>
                </a:solidFill>
              </a:rPr>
              <a:t>9. Knowledge  is moving.</a:t>
            </a:r>
          </a:p>
          <a:p>
            <a:pPr marL="0" indent="0">
              <a:buNone/>
            </a:pPr>
            <a:r>
              <a:rPr lang="en-IN" sz="3900" dirty="0" smtClean="0">
                <a:solidFill>
                  <a:srgbClr val="FF0000"/>
                </a:solidFill>
              </a:rPr>
              <a:t>10. Knowledge is always increase.</a:t>
            </a:r>
          </a:p>
          <a:p>
            <a:pPr marL="0" indent="0">
              <a:buNone/>
            </a:pPr>
            <a:r>
              <a:rPr lang="en-IN" sz="3900" dirty="0" smtClean="0">
                <a:solidFill>
                  <a:srgbClr val="FF0000"/>
                </a:solidFill>
              </a:rPr>
              <a:t>11. It increase with sharing.</a:t>
            </a:r>
          </a:p>
          <a:p>
            <a:pPr marL="0" indent="0">
              <a:buNone/>
            </a:pPr>
            <a:r>
              <a:rPr lang="en-IN" sz="3900" dirty="0" smtClean="0">
                <a:solidFill>
                  <a:srgbClr val="FF0000"/>
                </a:solidFill>
              </a:rPr>
              <a:t>12. It is belief.</a:t>
            </a:r>
          </a:p>
          <a:p>
            <a:pPr marL="0" indent="0">
              <a:buNone/>
            </a:pPr>
            <a:r>
              <a:rPr lang="en-IN" sz="3900" dirty="0" smtClean="0">
                <a:solidFill>
                  <a:srgbClr val="FF0000"/>
                </a:solidFill>
              </a:rPr>
              <a:t>13. It is meant to reach truth.</a:t>
            </a:r>
          </a:p>
          <a:p>
            <a:pPr marL="0" indent="0">
              <a:buNone/>
            </a:pPr>
            <a:r>
              <a:rPr lang="en-IN" sz="3900" dirty="0" smtClean="0">
                <a:solidFill>
                  <a:srgbClr val="FF0000"/>
                </a:solidFill>
              </a:rPr>
              <a:t>14. Knowledge is both limited and limitless.</a:t>
            </a:r>
          </a:p>
          <a:p>
            <a:pPr marL="0" indent="0">
              <a:buNone/>
            </a:pPr>
            <a:r>
              <a:rPr lang="en-IN" sz="3900" dirty="0" smtClean="0">
                <a:solidFill>
                  <a:srgbClr val="FF0000"/>
                </a:solidFill>
              </a:rPr>
              <a:t>15. Knowledge is based on values and facts.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340561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286</Words>
  <Application>Microsoft Office PowerPoint</Application>
  <PresentationFormat>On-screen Show (4:3)</PresentationFormat>
  <Paragraphs>72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Knowledge</vt:lpstr>
      <vt:lpstr>Concept of Knowledge </vt:lpstr>
      <vt:lpstr>Concept of Knowledge Plato - JBT</vt:lpstr>
      <vt:lpstr>Concept of Knowledge</vt:lpstr>
      <vt:lpstr>Types of Knowledge</vt:lpstr>
      <vt:lpstr>Types of Knowledge</vt:lpstr>
      <vt:lpstr>Types of Knowledge</vt:lpstr>
      <vt:lpstr>Nature of knowledge</vt:lpstr>
      <vt:lpstr>Nature of knowledge</vt:lpstr>
      <vt:lpstr>Sources of Knowledge</vt:lpstr>
      <vt:lpstr>Sources of Knowledge</vt:lpstr>
      <vt:lpstr>Sources of Knowledge</vt:lpstr>
      <vt:lpstr>Slide 13</vt:lpstr>
      <vt:lpstr>Sources of Knowledge</vt:lpstr>
      <vt:lpstr>Sources of Knowledge</vt:lpstr>
      <vt:lpstr>-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Knowledge</dc:title>
  <dc:creator>hp</dc:creator>
  <cp:lastModifiedBy>Guru Nanak ji</cp:lastModifiedBy>
  <cp:revision>22</cp:revision>
  <dcterms:created xsi:type="dcterms:W3CDTF">2022-01-07T14:29:02Z</dcterms:created>
  <dcterms:modified xsi:type="dcterms:W3CDTF">2026-01-22T17:52:34Z</dcterms:modified>
</cp:coreProperties>
</file>