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74B6072-E8A9-4E8B-A4BD-6F2DE802AC1F}" type="datetimeFigureOut">
              <a:rPr lang="en-US" smtClean="0"/>
              <a:pPr/>
              <a:t>2/2/2026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4B000F4-5E59-48A4-8CE1-9FBF3F01B1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4B6072-E8A9-4E8B-A4BD-6F2DE802AC1F}"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4B6072-E8A9-4E8B-A4BD-6F2DE802AC1F}"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4B6072-E8A9-4E8B-A4BD-6F2DE802AC1F}"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74B6072-E8A9-4E8B-A4BD-6F2DE802AC1F}"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B000F4-5E59-48A4-8CE1-9FBF3F01B1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74B6072-E8A9-4E8B-A4BD-6F2DE802AC1F}"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74B6072-E8A9-4E8B-A4BD-6F2DE802AC1F}" type="datetimeFigureOut">
              <a:rPr lang="en-US" smtClean="0"/>
              <a:pPr/>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74B6072-E8A9-4E8B-A4BD-6F2DE802AC1F}" type="datetimeFigureOut">
              <a:rPr lang="en-US" smtClean="0"/>
              <a:pPr/>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6072-E8A9-4E8B-A4BD-6F2DE802AC1F}" type="datetimeFigureOut">
              <a:rPr lang="en-US" smtClean="0"/>
              <a:pPr/>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74B6072-E8A9-4E8B-A4BD-6F2DE802AC1F}"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B000F4-5E59-48A4-8CE1-9FBF3F01B1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74B6072-E8A9-4E8B-A4BD-6F2DE802AC1F}"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4B000F4-5E59-48A4-8CE1-9FBF3F01B11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74B6072-E8A9-4E8B-A4BD-6F2DE802AC1F}" type="datetimeFigureOut">
              <a:rPr lang="en-US" smtClean="0"/>
              <a:pPr/>
              <a:t>2/2/2026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B000F4-5E59-48A4-8CE1-9FBF3F01B11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919"/>
            <a:ext cx="7772400" cy="1071569"/>
          </a:xfrm>
        </p:spPr>
        <p:txBody>
          <a:bodyPr>
            <a:normAutofit fontScale="90000"/>
          </a:bodyPr>
          <a:lstStyle/>
          <a:p>
            <a:r>
              <a:rPr lang="en-US" b="1" dirty="0" smtClean="0"/>
              <a:t>. Concept of Recreation</a:t>
            </a:r>
            <a:br>
              <a:rPr lang="en-US" b="1" dirty="0" smtClean="0"/>
            </a:br>
            <a:endParaRPr lang="en-US" dirty="0"/>
          </a:p>
        </p:txBody>
      </p:sp>
      <p:sp>
        <p:nvSpPr>
          <p:cNvPr id="3" name="Subtitle 2"/>
          <p:cNvSpPr>
            <a:spLocks noGrp="1"/>
          </p:cNvSpPr>
          <p:nvPr>
            <p:ph type="subTitle" idx="1"/>
          </p:nvPr>
        </p:nvSpPr>
        <p:spPr>
          <a:xfrm>
            <a:off x="642910" y="1928802"/>
            <a:ext cx="8001056" cy="4714908"/>
          </a:xfrm>
        </p:spPr>
        <p:txBody>
          <a:bodyPr>
            <a:normAutofit/>
          </a:bodyPr>
          <a:lstStyle/>
          <a:p>
            <a:r>
              <a:rPr lang="en-US" b="1" dirty="0" smtClean="0"/>
              <a:t>The word </a:t>
            </a:r>
            <a:r>
              <a:rPr lang="en-US" b="1" i="1" dirty="0" smtClean="0"/>
              <a:t>Recreation</a:t>
            </a:r>
            <a:r>
              <a:rPr lang="en-US" b="1" dirty="0" smtClean="0"/>
              <a:t> means re-creation or refreshing the body and mind after work or study. It includes activities that are done during free time for enjoyment, relaxation and happiness.</a:t>
            </a:r>
          </a:p>
          <a:p>
            <a:r>
              <a:rPr lang="en-US" b="1" dirty="0" smtClean="0"/>
              <a:t>Recreation helps a person to regain energy and reduces tiredness. It may be physical, mental, social or creative in nature.</a:t>
            </a:r>
          </a:p>
          <a:p>
            <a:r>
              <a:rPr lang="en-US" b="1" dirty="0" smtClean="0"/>
              <a:t>Examples:</a:t>
            </a:r>
            <a:br>
              <a:rPr lang="en-US" b="1" dirty="0" smtClean="0"/>
            </a:br>
            <a:r>
              <a:rPr lang="en-US" b="1" dirty="0" smtClean="0"/>
              <a:t>Games, sports, yoga, dancing, music, painting, reading, picnics, indoor games, etc.</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r>
              <a:rPr lang="en-US" b="1" dirty="0" smtClean="0"/>
              <a:t>(d) </a:t>
            </a:r>
            <a:r>
              <a:rPr lang="pa-IN" b="1" dirty="0" smtClean="0"/>
              <a:t>ਭਾਵਨਾਤਮਕ ਵਿਕਾਸ</a:t>
            </a:r>
            <a:br>
              <a:rPr lang="pa-IN" b="1" dirty="0" smtClean="0"/>
            </a:br>
            <a:endParaRPr lang="en-US" dirty="0"/>
          </a:p>
        </p:txBody>
      </p:sp>
      <p:sp>
        <p:nvSpPr>
          <p:cNvPr id="3" name="Content Placeholder 2"/>
          <p:cNvSpPr>
            <a:spLocks noGrp="1"/>
          </p:cNvSpPr>
          <p:nvPr>
            <p:ph idx="1"/>
          </p:nvPr>
        </p:nvSpPr>
        <p:spPr/>
        <p:txBody>
          <a:bodyPr/>
          <a:lstStyle/>
          <a:p>
            <a:r>
              <a:rPr lang="pa-IN" b="1" dirty="0" smtClean="0"/>
              <a:t>ਆਤਮ-ਵਿਸ਼ਵਾਸ </a:t>
            </a:r>
            <a:r>
              <a:rPr lang="pa-IN" b="1" dirty="0" smtClean="0"/>
              <a:t>ਵਧਾਉਂਦਾ ਹੈ</a:t>
            </a:r>
          </a:p>
          <a:p>
            <a:r>
              <a:rPr lang="pa-IN" b="1" dirty="0" smtClean="0"/>
              <a:t>ਭਾਵਨਾਵਾਂ ’ਤੇ ਨਿਯੰਤਰਣ ਸਿਖਾਉਂਦਾ ਹੈ</a:t>
            </a:r>
          </a:p>
          <a:p>
            <a:r>
              <a:rPr lang="pa-IN" b="1" dirty="0" smtClean="0"/>
              <a:t>ਖੁਸ਼ੀ ਅਤੇ ਸੰਤੁਸ਼ਟੀ ਦਿੰਦਾ ਹੈ</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703282"/>
          </a:xfrm>
        </p:spPr>
        <p:txBody>
          <a:bodyPr>
            <a:normAutofit fontScale="90000"/>
          </a:bodyPr>
          <a:lstStyle/>
          <a:p>
            <a:r>
              <a:rPr lang="en-US" b="1" dirty="0" smtClean="0"/>
              <a:t>(e) Moral Development</a:t>
            </a:r>
            <a:br>
              <a:rPr lang="en-US" b="1" dirty="0" smtClean="0"/>
            </a:br>
            <a:endParaRPr lang="en-US" dirty="0"/>
          </a:p>
        </p:txBody>
      </p:sp>
      <p:sp>
        <p:nvSpPr>
          <p:cNvPr id="3" name="Content Placeholder 2"/>
          <p:cNvSpPr>
            <a:spLocks noGrp="1"/>
          </p:cNvSpPr>
          <p:nvPr>
            <p:ph idx="1"/>
          </p:nvPr>
        </p:nvSpPr>
        <p:spPr/>
        <p:txBody>
          <a:bodyPr/>
          <a:lstStyle/>
          <a:p>
            <a:r>
              <a:rPr lang="en-US" b="1" dirty="0" smtClean="0"/>
              <a:t>Teaches </a:t>
            </a:r>
            <a:r>
              <a:rPr lang="en-US" b="1" dirty="0" smtClean="0"/>
              <a:t>discipline and fair play</a:t>
            </a:r>
          </a:p>
          <a:p>
            <a:r>
              <a:rPr lang="en-US" b="1" dirty="0" smtClean="0"/>
              <a:t>Develops honesty and responsibility</a:t>
            </a:r>
          </a:p>
          <a:p>
            <a:r>
              <a:rPr lang="en-US" b="1" dirty="0" smtClean="0"/>
              <a:t>Promotes sportsmanship</a:t>
            </a:r>
          </a:p>
          <a:p>
            <a:r>
              <a:rPr lang="en-US" b="1" dirty="0" smtClean="0"/>
              <a:t>Thus, recreation helps in the all-round development of students and makes education more effective.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r>
              <a:rPr lang="en-US" b="1" dirty="0" smtClean="0"/>
              <a:t>(e) </a:t>
            </a:r>
            <a:r>
              <a:rPr lang="pa-IN" b="1" dirty="0" smtClean="0"/>
              <a:t>ਨੈਤਿਕ ਵਿਕਾਸ</a:t>
            </a:r>
            <a:br>
              <a:rPr lang="pa-IN" b="1" dirty="0" smtClean="0"/>
            </a:br>
            <a:endParaRPr lang="en-US" dirty="0"/>
          </a:p>
        </p:txBody>
      </p:sp>
      <p:sp>
        <p:nvSpPr>
          <p:cNvPr id="3" name="Content Placeholder 2"/>
          <p:cNvSpPr>
            <a:spLocks noGrp="1"/>
          </p:cNvSpPr>
          <p:nvPr>
            <p:ph idx="1"/>
          </p:nvPr>
        </p:nvSpPr>
        <p:spPr/>
        <p:txBody>
          <a:bodyPr/>
          <a:lstStyle/>
          <a:p>
            <a:r>
              <a:rPr lang="pa-IN" b="1" dirty="0" smtClean="0"/>
              <a:t>ਅਨੁਸ਼ਾਸਨ </a:t>
            </a:r>
            <a:r>
              <a:rPr lang="pa-IN" b="1" dirty="0" smtClean="0"/>
              <a:t>ਅਤੇ ਇਮਾਨਦਾਰੀ ਸਿਖਾਉਂਦਾ ਹੈ</a:t>
            </a:r>
          </a:p>
          <a:p>
            <a:r>
              <a:rPr lang="pa-IN" b="1" dirty="0" smtClean="0"/>
              <a:t>ਫੇਅਰ ਪਲੇਅ ਦੀ ਭਾਵਨਾ ਪੈਦਾ ਕਰਦਾ ਹੈ</a:t>
            </a:r>
          </a:p>
          <a:p>
            <a:r>
              <a:rPr lang="pa-IN" b="1" dirty="0" smtClean="0"/>
              <a:t>ਜ਼ਿੰਮੇਵਾਰੀ ਵਿਕਸਤ ਕਰਦਾ ਹੈ</a:t>
            </a:r>
          </a:p>
          <a:p>
            <a:r>
              <a:rPr lang="pa-IN" b="1" dirty="0" smtClean="0"/>
              <a:t>ਇਸ ਤਰ੍ਹਾਂ, ਮਨੋਰੰਜਨ ਸਿੱਖਿਆ ਨੂੰ ਪ੍ਰਭਾਵਸ਼ਾਲੀ ਬਣਾਉਂਦਾ ਹੈ।</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How to Organize a Recreation Game</a:t>
            </a:r>
            <a:endParaRPr lang="en-US" dirty="0"/>
          </a:p>
        </p:txBody>
      </p:sp>
      <p:sp>
        <p:nvSpPr>
          <p:cNvPr id="3" name="Content Placeholder 2"/>
          <p:cNvSpPr>
            <a:spLocks noGrp="1"/>
          </p:cNvSpPr>
          <p:nvPr>
            <p:ph idx="1"/>
          </p:nvPr>
        </p:nvSpPr>
        <p:spPr/>
        <p:txBody>
          <a:bodyPr>
            <a:normAutofit/>
          </a:bodyPr>
          <a:lstStyle/>
          <a:p>
            <a:r>
              <a:rPr lang="en-US" b="1" dirty="0" smtClean="0"/>
              <a:t>in </a:t>
            </a:r>
            <a:r>
              <a:rPr lang="en-US" b="1" dirty="0" smtClean="0"/>
              <a:t>School</a:t>
            </a:r>
          </a:p>
          <a:p>
            <a:r>
              <a:rPr lang="en-US" b="1" dirty="0" smtClean="0"/>
              <a:t>To organize a recreation game successfully in school, the following steps should be followed:</a:t>
            </a:r>
          </a:p>
          <a:p>
            <a:r>
              <a:rPr lang="en-US" b="1" dirty="0" smtClean="0"/>
              <a:t>(a) Selection of Game</a:t>
            </a:r>
          </a:p>
          <a:p>
            <a:r>
              <a:rPr lang="en-US" b="1" dirty="0" smtClean="0"/>
              <a:t>Choose a simple and interesting game</a:t>
            </a:r>
          </a:p>
          <a:p>
            <a:r>
              <a:rPr lang="en-US" b="1" dirty="0" smtClean="0"/>
              <a:t>Suitable for age and ability of students</a:t>
            </a:r>
          </a:p>
          <a:p>
            <a:r>
              <a:rPr lang="en-US" b="1" dirty="0" smtClean="0"/>
              <a:t>Safe and enjoyable</a:t>
            </a:r>
          </a:p>
          <a:p>
            <a:r>
              <a:rPr lang="en-US" b="1" dirty="0" smtClean="0"/>
              <a:t>Example: </a:t>
            </a:r>
            <a:r>
              <a:rPr lang="en-US" b="1" dirty="0" err="1" smtClean="0"/>
              <a:t>Kho-Kho</a:t>
            </a:r>
            <a:r>
              <a:rPr lang="en-US" b="1" dirty="0" smtClean="0"/>
              <a:t>, Tug of War, Musical Chair, Relay Race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r>
              <a:rPr lang="pa-IN" b="1" dirty="0" smtClean="0"/>
              <a:t>3. ਸਕੂਲ ਵਿੱਚ ਮਨੋਰੰਜਨ ਖੇਡ ਦਾ ਆਯੋਜਨ</a:t>
            </a:r>
            <a:endParaRPr lang="en-US" dirty="0"/>
          </a:p>
        </p:txBody>
      </p:sp>
      <p:sp>
        <p:nvSpPr>
          <p:cNvPr id="3" name="Content Placeholder 2"/>
          <p:cNvSpPr>
            <a:spLocks noGrp="1"/>
          </p:cNvSpPr>
          <p:nvPr>
            <p:ph idx="1"/>
          </p:nvPr>
        </p:nvSpPr>
        <p:spPr/>
        <p:txBody>
          <a:bodyPr>
            <a:normAutofit/>
          </a:bodyPr>
          <a:lstStyle/>
          <a:p>
            <a:r>
              <a:rPr lang="pa-IN" b="1" dirty="0" smtClean="0"/>
              <a:t>ਕਿਵੇਂ </a:t>
            </a:r>
            <a:r>
              <a:rPr lang="pa-IN" b="1" dirty="0" smtClean="0"/>
              <a:t>ਕਰੀਏ</a:t>
            </a:r>
          </a:p>
          <a:p>
            <a:r>
              <a:rPr lang="pa-IN" b="1" dirty="0" smtClean="0"/>
              <a:t>ਸਕੂਲ ਵਿੱਚ ਮਨੋਰੰਜਨ ਖੇਡ ਨੂੰ ਸਫਲਤਾਪੂਰਵਕ ਕਰਵਾਉਣ ਲਈ ਹੇਠ ਲਿਖੇ ਕਦਮ ਅਪਣਾਏ ਜਾਂਦੇ ਹਨ:</a:t>
            </a:r>
          </a:p>
          <a:p>
            <a:r>
              <a:rPr lang="pa-IN" b="1" dirty="0" smtClean="0"/>
              <a:t>(</a:t>
            </a:r>
            <a:r>
              <a:rPr lang="en-US" b="1" dirty="0" smtClean="0"/>
              <a:t>a) </a:t>
            </a:r>
            <a:r>
              <a:rPr lang="pa-IN" b="1" dirty="0" smtClean="0"/>
              <a:t>ਖੇਡ ਦੀ ਚੋਣ</a:t>
            </a:r>
          </a:p>
          <a:p>
            <a:r>
              <a:rPr lang="pa-IN" b="1" dirty="0" smtClean="0"/>
              <a:t>ਸੌਖੀ ਅਤੇ ਦਿਲਚਸਪ ਖੇਡ ਚੁਣੋ</a:t>
            </a:r>
          </a:p>
          <a:p>
            <a:r>
              <a:rPr lang="pa-IN" b="1" dirty="0" smtClean="0"/>
              <a:t>ਬੱਚਿਆਂ ਦੀ ਉਮਰ ਅਨੁਸਾਰ ਹੋਵੇ</a:t>
            </a:r>
          </a:p>
          <a:p>
            <a:r>
              <a:rPr lang="pa-IN" b="1" dirty="0" smtClean="0"/>
              <a:t>ਸੁਰੱਖਿਅਤ ਹੋਵੇ</a:t>
            </a:r>
          </a:p>
          <a:p>
            <a:r>
              <a:rPr lang="pa-IN" b="1" dirty="0" smtClean="0"/>
              <a:t>ਉਦਾਹਰਨ: ਕਬੱਡੀ, ਖੋ-ਖੋ, ਰੱਸੀ ਖਿੱਚ, ਮਿਊਜ਼ਿਕਲ ਚੇਅਰ, ਰੀਲੇ ਦੌੜ</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560406"/>
          </a:xfrm>
        </p:spPr>
        <p:txBody>
          <a:bodyPr>
            <a:normAutofit fontScale="90000"/>
          </a:bodyPr>
          <a:lstStyle/>
          <a:p>
            <a:r>
              <a:rPr lang="en-US" b="1" dirty="0" smtClean="0"/>
              <a:t>(b) Planning</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Fix </a:t>
            </a:r>
            <a:r>
              <a:rPr lang="en-US" b="1" dirty="0" smtClean="0"/>
              <a:t>date, time, and place</a:t>
            </a:r>
          </a:p>
          <a:p>
            <a:r>
              <a:rPr lang="en-US" b="1" dirty="0" smtClean="0"/>
              <a:t>Prepare rules and instructions</a:t>
            </a:r>
          </a:p>
          <a:p>
            <a:r>
              <a:rPr lang="en-US" b="1" dirty="0" smtClean="0"/>
              <a:t>Make a schedule</a:t>
            </a:r>
          </a:p>
          <a:p>
            <a:r>
              <a:rPr lang="en-US" b="1" dirty="0" smtClean="0"/>
              <a:t>(c) Arrangement of Equipment</a:t>
            </a:r>
          </a:p>
          <a:p>
            <a:r>
              <a:rPr lang="en-US" b="1" dirty="0" smtClean="0"/>
              <a:t>Arrange necessary materials (ball, rope, chairs, cones, etc.)</a:t>
            </a:r>
          </a:p>
          <a:p>
            <a:r>
              <a:rPr lang="en-US" b="1" dirty="0" smtClean="0"/>
              <a:t>Check safety of equipment</a:t>
            </a:r>
          </a:p>
          <a:p>
            <a:r>
              <a:rPr lang="en-US" b="1" dirty="0" smtClean="0"/>
              <a:t>Keep first-aid box ready</a:t>
            </a:r>
          </a:p>
          <a:p>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560406"/>
          </a:xfrm>
        </p:spPr>
        <p:txBody>
          <a:bodyPr>
            <a:normAutofit fontScale="90000"/>
          </a:bodyPr>
          <a:lstStyle/>
          <a:p>
            <a:r>
              <a:rPr lang="en-US" b="1" dirty="0" smtClean="0"/>
              <a:t>(b) </a:t>
            </a:r>
            <a:r>
              <a:rPr lang="pa-IN" b="1" dirty="0" smtClean="0"/>
              <a:t>ਯੋਜਨਾ ਬਣਾਉਣਾ</a:t>
            </a:r>
            <a:br>
              <a:rPr lang="pa-IN" b="1" dirty="0" smtClean="0"/>
            </a:br>
            <a:endParaRPr lang="en-US" dirty="0"/>
          </a:p>
        </p:txBody>
      </p:sp>
      <p:sp>
        <p:nvSpPr>
          <p:cNvPr id="3" name="Content Placeholder 2"/>
          <p:cNvSpPr>
            <a:spLocks noGrp="1"/>
          </p:cNvSpPr>
          <p:nvPr>
            <p:ph idx="1"/>
          </p:nvPr>
        </p:nvSpPr>
        <p:spPr/>
        <p:txBody>
          <a:bodyPr>
            <a:normAutofit/>
          </a:bodyPr>
          <a:lstStyle/>
          <a:p>
            <a:r>
              <a:rPr lang="pa-IN" b="1" dirty="0" smtClean="0"/>
              <a:t>ਮਿਤੀ</a:t>
            </a:r>
            <a:r>
              <a:rPr lang="pa-IN" b="1" dirty="0" smtClean="0"/>
              <a:t>, ਸਮਾਂ ਅਤੇ ਸਥਾਨ ਨਿਸ਼ਚਿਤ ਕਰੋ</a:t>
            </a:r>
          </a:p>
          <a:p>
            <a:r>
              <a:rPr lang="pa-IN" b="1" dirty="0" smtClean="0"/>
              <a:t>ਨਿਯਮ ਤਿਆਰ ਕਰੋ</a:t>
            </a:r>
          </a:p>
          <a:p>
            <a:r>
              <a:rPr lang="pa-IN" b="1" dirty="0" smtClean="0"/>
              <a:t>ਕਾਰਜਕ੍ਰਮ ਬਣਾਓ</a:t>
            </a:r>
          </a:p>
          <a:p>
            <a:r>
              <a:rPr lang="pa-IN" b="1" dirty="0" smtClean="0"/>
              <a:t>(</a:t>
            </a:r>
            <a:r>
              <a:rPr lang="en-US" b="1" dirty="0" smtClean="0"/>
              <a:t>c) </a:t>
            </a:r>
            <a:r>
              <a:rPr lang="pa-IN" b="1" dirty="0" smtClean="0"/>
              <a:t>ਸਾਜੋ-ਸਾਮਾਨ ਦੀ ਵਿਵਸਥਾ</a:t>
            </a:r>
          </a:p>
          <a:p>
            <a:r>
              <a:rPr lang="pa-IN" b="1" dirty="0" smtClean="0"/>
              <a:t>ਲੋੜੀਂਦਾ ਸਮਾਨ ਇਕੱਠਾ ਕਰੋ</a:t>
            </a:r>
          </a:p>
          <a:p>
            <a:r>
              <a:rPr lang="pa-IN" b="1" dirty="0" smtClean="0"/>
              <a:t>ਸੁਰੱਖਿਆ ਦੀ ਜਾਂਚ ਕਰੋ</a:t>
            </a:r>
          </a:p>
          <a:p>
            <a:r>
              <a:rPr lang="pa-IN" b="1" dirty="0" smtClean="0"/>
              <a:t>ਫਰਸਟ ਏਡ ਬਾਕਸ ਰੱਖੋ</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703282"/>
          </a:xfrm>
        </p:spPr>
        <p:txBody>
          <a:bodyPr>
            <a:normAutofit fontScale="90000"/>
          </a:bodyPr>
          <a:lstStyle/>
          <a:p>
            <a:r>
              <a:rPr lang="en-US" b="1" dirty="0" smtClean="0"/>
              <a:t>(d) Formation of Teams</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Divide </a:t>
            </a:r>
            <a:r>
              <a:rPr lang="en-US" b="1" dirty="0" smtClean="0"/>
              <a:t>students into equal groups</a:t>
            </a:r>
          </a:p>
          <a:p>
            <a:r>
              <a:rPr lang="en-US" b="1" dirty="0" smtClean="0"/>
              <a:t>Ensure fair participation</a:t>
            </a:r>
          </a:p>
          <a:p>
            <a:r>
              <a:rPr lang="en-US" b="1" dirty="0" smtClean="0"/>
              <a:t>Select team leaders if required</a:t>
            </a:r>
          </a:p>
          <a:p>
            <a:r>
              <a:rPr lang="en-US" b="1" dirty="0" smtClean="0"/>
              <a:t>(e) Explanation of Rules</a:t>
            </a:r>
          </a:p>
          <a:p>
            <a:r>
              <a:rPr lang="en-US" b="1" dirty="0" smtClean="0"/>
              <a:t>Explain rules clearly</a:t>
            </a:r>
          </a:p>
          <a:p>
            <a:r>
              <a:rPr lang="en-US" b="1" dirty="0" smtClean="0"/>
              <a:t>Demonstrate if necessary</a:t>
            </a:r>
          </a:p>
          <a:p>
            <a:r>
              <a:rPr lang="en-US" b="1" dirty="0" smtClean="0"/>
              <a:t>Encourage discipline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d) </a:t>
            </a:r>
            <a:r>
              <a:rPr lang="pa-IN" b="1" dirty="0" smtClean="0"/>
              <a:t>ਟੀਮਾਂ ਬਣਾਉਣਾ</a:t>
            </a:r>
            <a:br>
              <a:rPr lang="pa-IN" b="1" dirty="0" smtClean="0"/>
            </a:br>
            <a:endParaRPr lang="en-US" dirty="0"/>
          </a:p>
        </p:txBody>
      </p:sp>
      <p:sp>
        <p:nvSpPr>
          <p:cNvPr id="3" name="Content Placeholder 2"/>
          <p:cNvSpPr>
            <a:spLocks noGrp="1"/>
          </p:cNvSpPr>
          <p:nvPr>
            <p:ph idx="1"/>
          </p:nvPr>
        </p:nvSpPr>
        <p:spPr/>
        <p:txBody>
          <a:bodyPr>
            <a:normAutofit/>
          </a:bodyPr>
          <a:lstStyle/>
          <a:p>
            <a:r>
              <a:rPr lang="pa-IN" b="1" dirty="0" smtClean="0"/>
              <a:t>ਬਰਾਬਰ </a:t>
            </a:r>
            <a:r>
              <a:rPr lang="pa-IN" b="1" dirty="0" smtClean="0"/>
              <a:t>ਟੀਮਾਂ ਬਣਾਓ</a:t>
            </a:r>
          </a:p>
          <a:p>
            <a:r>
              <a:rPr lang="pa-IN" b="1" dirty="0" smtClean="0"/>
              <a:t>ਸਭ ਨੂੰ ਭਾਗ ਲੈਣ ਦਾ ਮੌਕਾ ਦਿਓ</a:t>
            </a:r>
          </a:p>
          <a:p>
            <a:r>
              <a:rPr lang="pa-IN" b="1" dirty="0" smtClean="0"/>
              <a:t>ਕਪਤਾਨ ਚੁਣੋ</a:t>
            </a:r>
          </a:p>
          <a:p>
            <a:r>
              <a:rPr lang="pa-IN" b="1" dirty="0" smtClean="0"/>
              <a:t>(</a:t>
            </a:r>
            <a:r>
              <a:rPr lang="en-US" b="1" dirty="0" smtClean="0"/>
              <a:t>e) </a:t>
            </a:r>
            <a:r>
              <a:rPr lang="pa-IN" b="1" dirty="0" smtClean="0"/>
              <a:t>ਨਿਯਮ ਸਮਝਾਉਣਾ</a:t>
            </a:r>
          </a:p>
          <a:p>
            <a:r>
              <a:rPr lang="pa-IN" b="1" dirty="0" smtClean="0"/>
              <a:t>ਨਿਯਮ ਸਾਫ਼ ਤੌਰ ’ਤੇ ਦੱਸੋ</a:t>
            </a:r>
          </a:p>
          <a:p>
            <a:r>
              <a:rPr lang="pa-IN" b="1" dirty="0" smtClean="0"/>
              <a:t>ਜਰੂਰਤ ਹੋਵੇ ਤਾਂ ਦਿਖਾ ਕੇ ਸਮਝਾਓ</a:t>
            </a:r>
          </a:p>
          <a:p>
            <a:r>
              <a:rPr lang="pa-IN" b="1" dirty="0" smtClean="0"/>
              <a:t>ਅਨੁਸ਼ਾਸਨ ਬਣਾਏ ਰੱਖੋ</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703282"/>
          </a:xfrm>
        </p:spPr>
        <p:txBody>
          <a:bodyPr>
            <a:normAutofit fontScale="90000"/>
          </a:bodyPr>
          <a:lstStyle/>
          <a:p>
            <a:r>
              <a:rPr lang="en-US" b="1" dirty="0" smtClean="0"/>
              <a:t>(f) Supervision</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Teacher </a:t>
            </a:r>
            <a:r>
              <a:rPr lang="en-US" b="1" dirty="0" smtClean="0"/>
              <a:t>should supervise the game</a:t>
            </a:r>
          </a:p>
          <a:p>
            <a:r>
              <a:rPr lang="en-US" b="1" dirty="0" smtClean="0"/>
              <a:t>Maintain discipline</a:t>
            </a:r>
          </a:p>
          <a:p>
            <a:r>
              <a:rPr lang="en-US" b="1" dirty="0" smtClean="0"/>
              <a:t>Ensure safety</a:t>
            </a:r>
          </a:p>
          <a:p>
            <a:r>
              <a:rPr lang="en-US" b="1" dirty="0" smtClean="0"/>
              <a:t>(g) Evaluation and Encouragement</a:t>
            </a:r>
          </a:p>
          <a:p>
            <a:r>
              <a:rPr lang="en-US" b="1" dirty="0" smtClean="0"/>
              <a:t>Appreciate participants</a:t>
            </a:r>
          </a:p>
          <a:p>
            <a:r>
              <a:rPr lang="en-US" b="1" dirty="0" smtClean="0"/>
              <a:t>Declare winners</a:t>
            </a:r>
          </a:p>
          <a:p>
            <a:r>
              <a:rPr lang="en-US" b="1" dirty="0" smtClean="0"/>
              <a:t>Motivate all students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a-IN" b="1" dirty="0" smtClean="0"/>
              <a:t>1. ਮਨੋਰੰਜਨ ਦਾ ਅਰਥ (</a:t>
            </a:r>
            <a:r>
              <a:rPr lang="en-US" b="1" dirty="0" smtClean="0"/>
              <a:t>Concept of Recreation)</a:t>
            </a:r>
          </a:p>
        </p:txBody>
      </p:sp>
      <p:sp>
        <p:nvSpPr>
          <p:cNvPr id="3" name="Content Placeholder 2"/>
          <p:cNvSpPr>
            <a:spLocks noGrp="1"/>
          </p:cNvSpPr>
          <p:nvPr>
            <p:ph idx="1"/>
          </p:nvPr>
        </p:nvSpPr>
        <p:spPr/>
        <p:txBody>
          <a:bodyPr>
            <a:normAutofit/>
          </a:bodyPr>
          <a:lstStyle/>
          <a:p>
            <a:r>
              <a:rPr lang="pa-IN" b="1" dirty="0" smtClean="0"/>
              <a:t>ਮਨੋਰੰਜਨ ਦਾ ਅਰਥ ਹੈ ਸਰੀਰ ਅਤੇ ਮਨ ਨੂੰ ਤਾਜ਼ਗੀ ਦੇਣਾ। ਪੜ੍ਹਾਈ ਜਾਂ ਕੰਮ ਤੋਂ ਬਾਅਦ ਕੀਤੀਆਂ ਜਾਣ ਵਾਲੀਆਂ ਮਨਪਸੰਦ ਗਤੀਵਿਧੀਆਂ ਨੂੰ ਮਨੋਰੰਜਨ ਕਿਹਾ ਜਾਂਦਾ ਹੈ।</a:t>
            </a:r>
          </a:p>
          <a:p>
            <a:r>
              <a:rPr lang="pa-IN" b="1" dirty="0" smtClean="0"/>
              <a:t>ਇਹ ਵਿਅਕਤੀ ਦੀ ਥਕਾਵਟ ਦੂਰ ਕਰਦਾ ਹੈ ਅਤੇ ਨਵੀਂ ਊਰਜਾ ਭਰਦਾ ਹੈ।</a:t>
            </a:r>
          </a:p>
          <a:p>
            <a:r>
              <a:rPr lang="pa-IN" b="1" dirty="0" smtClean="0"/>
              <a:t>ਉਦਾਹਰਨਾਂ:</a:t>
            </a:r>
            <a:br>
              <a:rPr lang="pa-IN" b="1" dirty="0" smtClean="0"/>
            </a:br>
            <a:r>
              <a:rPr lang="pa-IN" b="1" dirty="0" smtClean="0"/>
              <a:t>ਖੇਡਾਂ, ਯੋਗ, ਨੱਚਣਾ, ਗਾਣਾ, ਚਿੱਤਰਕਾਰੀ, ਕਿਤਾਬਾਂ ਪੜ੍ਹਨਾ, ਇੰਡੋਰ ਗੇਮਜ਼, ਪਿਕਨਿਕ ਆਦਿ।</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(f) </a:t>
            </a:r>
            <a:r>
              <a:rPr lang="pa-IN" b="1" dirty="0" smtClean="0"/>
              <a:t>ਨਿਗਰਾਨੀ</a:t>
            </a:r>
            <a:br>
              <a:rPr lang="pa-IN" b="1" dirty="0" smtClean="0"/>
            </a:br>
            <a:endParaRPr lang="en-US" dirty="0"/>
          </a:p>
        </p:txBody>
      </p:sp>
      <p:sp>
        <p:nvSpPr>
          <p:cNvPr id="3" name="Content Placeholder 2"/>
          <p:cNvSpPr>
            <a:spLocks noGrp="1"/>
          </p:cNvSpPr>
          <p:nvPr>
            <p:ph idx="1"/>
          </p:nvPr>
        </p:nvSpPr>
        <p:spPr/>
        <p:txBody>
          <a:bodyPr>
            <a:normAutofit/>
          </a:bodyPr>
          <a:lstStyle/>
          <a:p>
            <a:r>
              <a:rPr lang="pa-IN" b="1" dirty="0" smtClean="0"/>
              <a:t>ਅਧਿਆਪਕ </a:t>
            </a:r>
            <a:r>
              <a:rPr lang="pa-IN" b="1" dirty="0" smtClean="0"/>
              <a:t>ਦੀ ਦੇਖ-ਰੇਖ ਜ਼ਰੂਰੀ ਹੈ</a:t>
            </a:r>
          </a:p>
          <a:p>
            <a:r>
              <a:rPr lang="pa-IN" b="1" dirty="0" smtClean="0"/>
              <a:t>ਅਨੁਸ਼ਾਸਨ ਬਣਾਏ ਰੱਖੋ</a:t>
            </a:r>
          </a:p>
          <a:p>
            <a:r>
              <a:rPr lang="pa-IN" b="1" dirty="0" smtClean="0"/>
              <a:t>ਸੁਰੱਖਿਆ ਯਕੀਨੀ ਬਣਾਓ</a:t>
            </a:r>
          </a:p>
          <a:p>
            <a:r>
              <a:rPr lang="pa-IN" b="1" dirty="0" smtClean="0"/>
              <a:t>(</a:t>
            </a:r>
            <a:r>
              <a:rPr lang="en-US" b="1" dirty="0" smtClean="0"/>
              <a:t>g) </a:t>
            </a:r>
            <a:r>
              <a:rPr lang="pa-IN" b="1" dirty="0" smtClean="0"/>
              <a:t>ਮੁਲਾਂਕਣ ਅਤੇ ਪ੍ਰੋਤਸਾਹਨ</a:t>
            </a:r>
          </a:p>
          <a:p>
            <a:r>
              <a:rPr lang="pa-IN" b="1" dirty="0" smtClean="0"/>
              <a:t>ਵਿਦਿਆਰਥੀਆਂ ਦੀ ਸਰਾਹਨਾ ਕਰੋ</a:t>
            </a:r>
          </a:p>
          <a:p>
            <a:r>
              <a:rPr lang="pa-IN" b="1" dirty="0" smtClean="0"/>
              <a:t>ਜੇਤੂ ਘੋਸ਼ਿਤ ਕਰੋ</a:t>
            </a:r>
          </a:p>
          <a:p>
            <a:r>
              <a:rPr lang="pa-IN" b="1" dirty="0" smtClean="0"/>
              <a:t>ਸਭ ਨੂੰ ਹੌਸਲਾ ਦਿਓ</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rmAutofit fontScale="90000"/>
          </a:bodyPr>
          <a:lstStyle/>
          <a:p>
            <a:r>
              <a:rPr lang="en-US" b="1" dirty="0" smtClean="0"/>
              <a:t>4. Conclusion</a:t>
            </a:r>
            <a:br>
              <a:rPr lang="en-US" b="1" dirty="0" smtClean="0"/>
            </a:br>
            <a:endParaRPr lang="en-US" dirty="0"/>
          </a:p>
        </p:txBody>
      </p:sp>
      <p:sp>
        <p:nvSpPr>
          <p:cNvPr id="3" name="Content Placeholder 2"/>
          <p:cNvSpPr>
            <a:spLocks noGrp="1"/>
          </p:cNvSpPr>
          <p:nvPr>
            <p:ph idx="1"/>
          </p:nvPr>
        </p:nvSpPr>
        <p:spPr/>
        <p:txBody>
          <a:bodyPr>
            <a:normAutofit/>
          </a:bodyPr>
          <a:lstStyle/>
          <a:p>
            <a:r>
              <a:rPr lang="en-US" b="1" dirty="0" smtClean="0"/>
              <a:t>Recreation </a:t>
            </a:r>
            <a:r>
              <a:rPr lang="en-US" b="1" dirty="0" smtClean="0"/>
              <a:t>is an essential part of school education. It refreshes the body and mind and helps in physical, mental, social, and emotional development. A well-planned recreation </a:t>
            </a:r>
            <a:r>
              <a:rPr lang="en-US" b="1" dirty="0" err="1" smtClean="0"/>
              <a:t>programme</a:t>
            </a:r>
            <a:r>
              <a:rPr lang="en-US" b="1" dirty="0" smtClean="0"/>
              <a:t> makes students healthy, active, and confident.</a:t>
            </a:r>
          </a:p>
          <a:p>
            <a:r>
              <a:rPr lang="en-US" b="1" dirty="0" smtClean="0"/>
              <a:t>Therefore, every school should include recreation activities in its curriculum.</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a-IN" b="1" dirty="0" smtClean="0"/>
              <a:t>4. ਨਿਸਕਰਸ਼ (</a:t>
            </a:r>
            <a:r>
              <a:rPr lang="en-US" b="1" dirty="0" smtClean="0"/>
              <a:t>Conclusion</a:t>
            </a:r>
            <a:endParaRPr lang="en-US" dirty="0"/>
          </a:p>
        </p:txBody>
      </p:sp>
      <p:sp>
        <p:nvSpPr>
          <p:cNvPr id="3" name="Content Placeholder 2"/>
          <p:cNvSpPr>
            <a:spLocks noGrp="1"/>
          </p:cNvSpPr>
          <p:nvPr>
            <p:ph idx="1"/>
          </p:nvPr>
        </p:nvSpPr>
        <p:spPr/>
        <p:txBody>
          <a:bodyPr>
            <a:normAutofit/>
          </a:bodyPr>
          <a:lstStyle/>
          <a:p>
            <a:pPr>
              <a:buNone/>
            </a:pPr>
            <a:endParaRPr lang="en-US" b="1" dirty="0" smtClean="0"/>
          </a:p>
          <a:p>
            <a:r>
              <a:rPr lang="pa-IN" b="1" dirty="0" smtClean="0"/>
              <a:t>ਮਨੋਰੰਜਨ ਸਕੂਲੀ ਸਿੱਖਿਆ ਦਾ ਮਹੱਤਵਪੂਰਨ ਹਿੱਸਾ ਹੈ। ਇਹ ਸਰੀਰ ਅਤੇ ਮਨ ਨੂੰ ਤਾਜ਼ਗੀ ਦਿੰਦਾ ਹੈ ਅਤੇ ਵਿਦਿਆਰਥੀਆਂ ਦੇ ਸਰਵਾਂਗੀਣ ਵਿਕਾਸ ਵਿੱਚ ਮਦਦ ਕਰਦਾ ਹੈ। ਇੱਕ ਚੰਗਾ ਮਨੋਰੰਜਨ ਪ੍ਰੋਗਰਾਮ ਵਿਦਿਆਰਥੀਆਂ ਨੂੰ ਸਿਹਤਮੰਦ, ਸਰਗਰਮ ਅਤੇ ਆਤਮ-ਵਿਸ਼ਵਾਸੀ ਬਣਾਉਂਦਾ ਹੈ।</a:t>
            </a:r>
          </a:p>
          <a:p>
            <a:r>
              <a:rPr lang="pa-IN" b="1" dirty="0" smtClean="0"/>
              <a:t>ਇਸ ਲਈ ਹਰ ਸਕੂਲ ਵਿੱਚ ਮਨੋਰੰਜਨ ਗਤੀਵਿਧੀਆਂ ਨੂੰ ਪਾਠਕ੍ਰਮ ਵਿੱਚ ਸ਼ਾਮਲ ਕਰਨਾ ਚਾਹੀਦਾ </a:t>
            </a:r>
            <a:r>
              <a:rPr lang="pa-IN" dirty="0" smtClean="0"/>
              <a:t>ਹੈ।</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kkkkkk.jpg"/>
          <p:cNvPicPr>
            <a:picLocks noGrp="1" noChangeAspect="1"/>
          </p:cNvPicPr>
          <p:nvPr>
            <p:ph idx="1"/>
          </p:nvPr>
        </p:nvPicPr>
        <p:blipFill>
          <a:blip r:embed="rId2"/>
          <a:stretch>
            <a:fillRect/>
          </a:stretch>
        </p:blipFill>
        <p:spPr>
          <a:xfrm>
            <a:off x="1" y="0"/>
            <a:ext cx="9144000" cy="6858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Importance of Recreation</a:t>
            </a:r>
            <a:endParaRPr lang="en-US" dirty="0"/>
          </a:p>
        </p:txBody>
      </p:sp>
      <p:sp>
        <p:nvSpPr>
          <p:cNvPr id="3" name="Content Placeholder 2"/>
          <p:cNvSpPr>
            <a:spLocks noGrp="1"/>
          </p:cNvSpPr>
          <p:nvPr>
            <p:ph idx="1"/>
          </p:nvPr>
        </p:nvSpPr>
        <p:spPr/>
        <p:txBody>
          <a:bodyPr>
            <a:normAutofit/>
          </a:bodyPr>
          <a:lstStyle/>
          <a:p>
            <a:r>
              <a:rPr lang="en-US" b="1" dirty="0" err="1" smtClean="0"/>
              <a:t>Programme</a:t>
            </a:r>
            <a:r>
              <a:rPr lang="en-US" b="1" dirty="0" smtClean="0"/>
              <a:t> </a:t>
            </a:r>
            <a:r>
              <a:rPr lang="en-US" b="1" dirty="0" smtClean="0"/>
              <a:t>in School Curriculum</a:t>
            </a:r>
          </a:p>
          <a:p>
            <a:r>
              <a:rPr lang="en-US" b="1" dirty="0" smtClean="0"/>
              <a:t>Recreation plays an important role in the overall development of students. Its main importance is as follows:</a:t>
            </a:r>
          </a:p>
          <a:p>
            <a:r>
              <a:rPr lang="en-US" b="1" dirty="0" smtClean="0"/>
              <a:t>(a) Physical Development</a:t>
            </a:r>
          </a:p>
          <a:p>
            <a:r>
              <a:rPr lang="en-US" b="1" dirty="0" smtClean="0"/>
              <a:t>Improves physical fitness and stamina</a:t>
            </a:r>
          </a:p>
          <a:p>
            <a:r>
              <a:rPr lang="en-US" b="1" dirty="0" smtClean="0"/>
              <a:t>Makes the body strong and healthy</a:t>
            </a:r>
          </a:p>
          <a:p>
            <a:r>
              <a:rPr lang="en-US" b="1" dirty="0" smtClean="0"/>
              <a:t>Develops coordination and flexibility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a-IN" b="1" dirty="0" smtClean="0"/>
              <a:t>2. ਸਕੂਲੀ ਪਾਠਕ੍ਰਮ ਵਿੱਚ ਮਨੋਰੰਜਨ</a:t>
            </a:r>
            <a:endParaRPr lang="en-US" dirty="0"/>
          </a:p>
        </p:txBody>
      </p:sp>
      <p:sp>
        <p:nvSpPr>
          <p:cNvPr id="3" name="Content Placeholder 2"/>
          <p:cNvSpPr>
            <a:spLocks noGrp="1"/>
          </p:cNvSpPr>
          <p:nvPr>
            <p:ph idx="1"/>
          </p:nvPr>
        </p:nvSpPr>
        <p:spPr/>
        <p:txBody>
          <a:bodyPr/>
          <a:lstStyle/>
          <a:p>
            <a:r>
              <a:rPr lang="pa-IN" b="1" dirty="0" smtClean="0"/>
              <a:t>ਪ੍ਰੋਗਰਾਮ </a:t>
            </a:r>
            <a:r>
              <a:rPr lang="pa-IN" b="1" dirty="0" smtClean="0"/>
              <a:t>ਦੀ ਮਹੱਤਤਾ</a:t>
            </a:r>
          </a:p>
          <a:p>
            <a:r>
              <a:rPr lang="pa-IN" b="1" dirty="0" smtClean="0"/>
              <a:t>ਮਨੋਰੰਜਨ ਵਿਦਿਆਰਥੀਆਂ ਦੇ ਸਰਵਾਂਗੀਣ ਵਿਕਾਸ ਲਈ ਬਹੁਤ ਜ਼ਰੂਰੀ ਹੈ।</a:t>
            </a:r>
          </a:p>
          <a:p>
            <a:r>
              <a:rPr lang="pa-IN" b="1" dirty="0" smtClean="0"/>
              <a:t>(</a:t>
            </a:r>
            <a:r>
              <a:rPr lang="en-US" b="1" dirty="0" smtClean="0"/>
              <a:t>a) </a:t>
            </a:r>
            <a:r>
              <a:rPr lang="pa-IN" b="1" dirty="0" smtClean="0"/>
              <a:t>ਸਰੀਰਕ ਵਿਕਾਸ</a:t>
            </a:r>
          </a:p>
          <a:p>
            <a:r>
              <a:rPr lang="pa-IN" b="1" dirty="0" smtClean="0"/>
              <a:t>ਸਰੀਰ ਨੂੰ ਤੰਦਰੁਸਤ ਬਣਾਉਂਦਾ ਹੈ</a:t>
            </a:r>
          </a:p>
          <a:p>
            <a:r>
              <a:rPr lang="pa-IN" b="1" dirty="0" smtClean="0"/>
              <a:t>ਤਾਕਤ ਅਤੇ ਸਹਿਨਸ਼ੀਲਤਾ ਵਧਾਉਂਦਾ ਹੈ</a:t>
            </a:r>
          </a:p>
          <a:p>
            <a:r>
              <a:rPr lang="pa-IN" b="1" dirty="0" smtClean="0"/>
              <a:t>ਲਚਕਤਾ ਅਤੇ ਸੰਤੁਲਨ ਪੈਦਾ ਕਰਦਾ ਹੈ</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 Mental Development</a:t>
            </a:r>
            <a:br>
              <a:rPr lang="en-US" b="1" dirty="0" smtClean="0"/>
            </a:br>
            <a:endParaRPr lang="en-US" dirty="0"/>
          </a:p>
        </p:txBody>
      </p:sp>
      <p:sp>
        <p:nvSpPr>
          <p:cNvPr id="3" name="Content Placeholder 2"/>
          <p:cNvSpPr>
            <a:spLocks noGrp="1"/>
          </p:cNvSpPr>
          <p:nvPr>
            <p:ph idx="1"/>
          </p:nvPr>
        </p:nvSpPr>
        <p:spPr/>
        <p:txBody>
          <a:bodyPr/>
          <a:lstStyle/>
          <a:p>
            <a:r>
              <a:rPr lang="en-US" b="1" dirty="0" smtClean="0"/>
              <a:t>Reduces </a:t>
            </a:r>
            <a:r>
              <a:rPr lang="en-US" b="1" dirty="0" smtClean="0"/>
              <a:t>stress and fatigue</a:t>
            </a:r>
          </a:p>
          <a:p>
            <a:r>
              <a:rPr lang="en-US" b="1" dirty="0" smtClean="0"/>
              <a:t>Improves concentration and memory</a:t>
            </a:r>
          </a:p>
          <a:p>
            <a:r>
              <a:rPr lang="en-US" b="1" dirty="0" smtClean="0"/>
              <a:t>Refreshes the mind</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229600" cy="774720"/>
          </a:xfrm>
        </p:spPr>
        <p:txBody>
          <a:bodyPr>
            <a:normAutofit fontScale="90000"/>
          </a:bodyPr>
          <a:lstStyle/>
          <a:p>
            <a:r>
              <a:rPr lang="en-US" b="1" dirty="0" smtClean="0"/>
              <a:t>(b) </a:t>
            </a:r>
            <a:r>
              <a:rPr lang="pa-IN" b="1" dirty="0" smtClean="0"/>
              <a:t>ਮਾਨਸਿਕ ਵਿਕਾਸ</a:t>
            </a:r>
            <a:br>
              <a:rPr lang="pa-IN" b="1" dirty="0" smtClean="0"/>
            </a:br>
            <a:endParaRPr lang="en-US" dirty="0"/>
          </a:p>
        </p:txBody>
      </p:sp>
      <p:sp>
        <p:nvSpPr>
          <p:cNvPr id="3" name="Content Placeholder 2"/>
          <p:cNvSpPr>
            <a:spLocks noGrp="1"/>
          </p:cNvSpPr>
          <p:nvPr>
            <p:ph idx="1"/>
          </p:nvPr>
        </p:nvSpPr>
        <p:spPr/>
        <p:txBody>
          <a:bodyPr/>
          <a:lstStyle/>
          <a:p>
            <a:r>
              <a:rPr lang="pa-IN" b="1" dirty="0" smtClean="0"/>
              <a:t>ਤਣਾਅ </a:t>
            </a:r>
            <a:r>
              <a:rPr lang="pa-IN" b="1" dirty="0" smtClean="0"/>
              <a:t>ਅਤੇ ਥਕਾਵਟ ਘਟਾਉਂਦਾ ਹੈ</a:t>
            </a:r>
          </a:p>
          <a:p>
            <a:r>
              <a:rPr lang="pa-IN" b="1" dirty="0" smtClean="0"/>
              <a:t>ਯਾਦਸ਼ਕਤੀ ਅਤੇ ਧਿਆਨ ਵਧਾਉਂਦਾ ਹੈ</a:t>
            </a:r>
          </a:p>
          <a:p>
            <a:r>
              <a:rPr lang="pa-IN" b="1" dirty="0" smtClean="0"/>
              <a:t>ਮਨ ਨੂੰ ਤਾਜ਼ਗੀ ਦਿੰਦਾ ਹੈ</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r>
              <a:rPr lang="en-US" b="1" dirty="0" smtClean="0"/>
              <a:t>(c) Social Development</a:t>
            </a:r>
            <a:br>
              <a:rPr lang="en-US" b="1" dirty="0" smtClean="0"/>
            </a:br>
            <a:endParaRPr lang="en-US" dirty="0"/>
          </a:p>
        </p:txBody>
      </p:sp>
      <p:sp>
        <p:nvSpPr>
          <p:cNvPr id="3" name="Content Placeholder 2"/>
          <p:cNvSpPr>
            <a:spLocks noGrp="1"/>
          </p:cNvSpPr>
          <p:nvPr>
            <p:ph idx="1"/>
          </p:nvPr>
        </p:nvSpPr>
        <p:spPr/>
        <p:txBody>
          <a:bodyPr/>
          <a:lstStyle/>
          <a:p>
            <a:r>
              <a:rPr lang="en-US" b="1" dirty="0" smtClean="0"/>
              <a:t>Teaches </a:t>
            </a:r>
            <a:r>
              <a:rPr lang="en-US" b="1" dirty="0" smtClean="0"/>
              <a:t>cooperation and teamwork</a:t>
            </a:r>
          </a:p>
          <a:p>
            <a:r>
              <a:rPr lang="en-US" b="1" dirty="0" smtClean="0"/>
              <a:t>Develops leadership qualities</a:t>
            </a:r>
          </a:p>
          <a:p>
            <a:r>
              <a:rPr lang="en-US" b="1" dirty="0" smtClean="0"/>
              <a:t>Encourages friendship</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703282"/>
          </a:xfrm>
        </p:spPr>
        <p:txBody>
          <a:bodyPr>
            <a:normAutofit fontScale="90000"/>
          </a:bodyPr>
          <a:lstStyle/>
          <a:p>
            <a:r>
              <a:rPr lang="en-US" b="1" dirty="0" smtClean="0"/>
              <a:t>(c) </a:t>
            </a:r>
            <a:r>
              <a:rPr lang="pa-IN" b="1" dirty="0" smtClean="0"/>
              <a:t>ਸਮਾਜਿਕ ਵਿਕਾਸ</a:t>
            </a:r>
            <a:br>
              <a:rPr lang="pa-IN" b="1" dirty="0" smtClean="0"/>
            </a:br>
            <a:endParaRPr lang="en-US" dirty="0"/>
          </a:p>
        </p:txBody>
      </p:sp>
      <p:sp>
        <p:nvSpPr>
          <p:cNvPr id="3" name="Content Placeholder 2"/>
          <p:cNvSpPr>
            <a:spLocks noGrp="1"/>
          </p:cNvSpPr>
          <p:nvPr>
            <p:ph idx="1"/>
          </p:nvPr>
        </p:nvSpPr>
        <p:spPr/>
        <p:txBody>
          <a:bodyPr/>
          <a:lstStyle/>
          <a:p>
            <a:r>
              <a:rPr lang="pa-IN" b="1" dirty="0" smtClean="0"/>
              <a:t>ਆਪਸੀ </a:t>
            </a:r>
            <a:r>
              <a:rPr lang="pa-IN" b="1" dirty="0" smtClean="0"/>
              <a:t>ਸਹਿਯੋਗ ਸਿਖਾਉਂਦਾ ਹੈ</a:t>
            </a:r>
          </a:p>
          <a:p>
            <a:r>
              <a:rPr lang="pa-IN" b="1" dirty="0" smtClean="0"/>
              <a:t>ਟੀਮ ਵਰਕ ਦੀ ਭਾਵਨਾ ਪੈਦਾ ਕਰਦਾ ਹੈ</a:t>
            </a:r>
          </a:p>
          <a:p>
            <a:r>
              <a:rPr lang="pa-IN" b="1" dirty="0" smtClean="0"/>
              <a:t>ਨੇਤ੍ਰਤਵ ਗੁਣ ਵਿਕਸਤ ਕਰਦਾ ਹੈ</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917596"/>
          </a:xfrm>
        </p:spPr>
        <p:txBody>
          <a:bodyPr/>
          <a:lstStyle/>
          <a:p>
            <a:r>
              <a:rPr lang="en-US" b="1" dirty="0" smtClean="0"/>
              <a:t>(d) Emotional Development</a:t>
            </a:r>
          </a:p>
        </p:txBody>
      </p:sp>
      <p:sp>
        <p:nvSpPr>
          <p:cNvPr id="3" name="Content Placeholder 2"/>
          <p:cNvSpPr>
            <a:spLocks noGrp="1"/>
          </p:cNvSpPr>
          <p:nvPr>
            <p:ph idx="1"/>
          </p:nvPr>
        </p:nvSpPr>
        <p:spPr/>
        <p:txBody>
          <a:bodyPr/>
          <a:lstStyle/>
          <a:p>
            <a:r>
              <a:rPr lang="en-US" b="1" dirty="0" smtClean="0"/>
              <a:t>Helps </a:t>
            </a:r>
            <a:r>
              <a:rPr lang="en-US" b="1" dirty="0" smtClean="0"/>
              <a:t>control emotions</a:t>
            </a:r>
          </a:p>
          <a:p>
            <a:r>
              <a:rPr lang="en-US" b="1" dirty="0" smtClean="0"/>
              <a:t>Builds self-confidence</a:t>
            </a:r>
          </a:p>
          <a:p>
            <a:r>
              <a:rPr lang="en-US" b="1" dirty="0" smtClean="0"/>
              <a:t>Brings happiness and satisfaction</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120</TotalTime>
  <Words>808</Words>
  <Application>Microsoft Office PowerPoint</Application>
  <PresentationFormat>On-screen Show (4:3)</PresentationFormat>
  <Paragraphs>127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 Concept of Recreation </vt:lpstr>
      <vt:lpstr>1. ਮਨੋਰੰਜਨ ਦਾ ਅਰਥ (Concept of Recreation)</vt:lpstr>
      <vt:lpstr>2. Importance of Recreation</vt:lpstr>
      <vt:lpstr>2. ਸਕੂਲੀ ਪਾਠਕ੍ਰਮ ਵਿੱਚ ਮਨੋਰੰਜਨ</vt:lpstr>
      <vt:lpstr>(b) Mental Development </vt:lpstr>
      <vt:lpstr>(b) ਮਾਨਸਿਕ ਵਿਕਾਸ </vt:lpstr>
      <vt:lpstr>(c) Social Development </vt:lpstr>
      <vt:lpstr>(c) ਸਮਾਜਿਕ ਵਿਕਾਸ </vt:lpstr>
      <vt:lpstr>(d) Emotional Development</vt:lpstr>
      <vt:lpstr>(d) ਭਾਵਨਾਤਮਕ ਵਿਕਾਸ </vt:lpstr>
      <vt:lpstr>(e) Moral Development </vt:lpstr>
      <vt:lpstr>(e) ਨੈਤਿਕ ਵਿਕਾਸ </vt:lpstr>
      <vt:lpstr>. How to Organize a Recreation Game</vt:lpstr>
      <vt:lpstr>3. ਸਕੂਲ ਵਿੱਚ ਮਨੋਰੰਜਨ ਖੇਡ ਦਾ ਆਯੋਜਨ</vt:lpstr>
      <vt:lpstr>(b) Planning </vt:lpstr>
      <vt:lpstr>(b) ਯੋਜਨਾ ਬਣਾਉਣਾ </vt:lpstr>
      <vt:lpstr>(d) Formation of Teams </vt:lpstr>
      <vt:lpstr>d) ਟੀਮਾਂ ਬਣਾਉਣਾ </vt:lpstr>
      <vt:lpstr>(f) Supervision </vt:lpstr>
      <vt:lpstr>(f) ਨਿਗਰਾਨੀ </vt:lpstr>
      <vt:lpstr>4. Conclusion </vt:lpstr>
      <vt:lpstr>4. ਨਿਸਕਰਸ਼ (Conclusion</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Concept of Recreation </dc:title>
  <dc:creator>Hp</dc:creator>
  <cp:lastModifiedBy>Hp</cp:lastModifiedBy>
  <cp:revision>4</cp:revision>
  <dcterms:created xsi:type="dcterms:W3CDTF">2026-01-31T09:42:58Z</dcterms:created>
  <dcterms:modified xsi:type="dcterms:W3CDTF">2026-02-02T07:54:11Z</dcterms:modified>
</cp:coreProperties>
</file>