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1EF209-1D6D-4504-BA42-18C97C2B3032}" type="datetimeFigureOut">
              <a:rPr lang="en-US" smtClean="0"/>
              <a:t>1/26/2026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1EF209-1D6D-4504-BA42-18C97C2B3032}"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1EF209-1D6D-4504-BA42-18C97C2B3032}"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1EF209-1D6D-4504-BA42-18C97C2B3032}"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1EF209-1D6D-4504-BA42-18C97C2B3032}"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1EF209-1D6D-4504-BA42-18C97C2B3032}"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1EF209-1D6D-4504-BA42-18C97C2B3032}" type="datetimeFigureOut">
              <a:rPr lang="en-US" smtClean="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1EF209-1D6D-4504-BA42-18C97C2B3032}" type="datetimeFigureOut">
              <a:rPr lang="en-US" smtClean="0"/>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EF209-1D6D-4504-BA42-18C97C2B3032}" type="datetimeFigureOut">
              <a:rPr lang="en-US" smtClean="0"/>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1EF209-1D6D-4504-BA42-18C97C2B3032}"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0E53F-5FAB-422D-B42E-1A9EC25EFD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1EF209-1D6D-4504-BA42-18C97C2B3032}"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2B0E53F-5FAB-422D-B42E-1A9EC25EFDB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1EF209-1D6D-4504-BA42-18C97C2B3032}" type="datetimeFigureOut">
              <a:rPr lang="en-US" smtClean="0"/>
              <a:t>1/26/2026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2B0E53F-5FAB-422D-B42E-1A9EC25EFDB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500042"/>
          </a:xfrm>
        </p:spPr>
        <p:txBody>
          <a:bodyPr>
            <a:normAutofit fontScale="90000"/>
          </a:bodyPr>
          <a:lstStyle/>
          <a:p>
            <a:endParaRPr lang="en-US" dirty="0"/>
          </a:p>
        </p:txBody>
      </p:sp>
      <p:pic>
        <p:nvPicPr>
          <p:cNvPr id="4" name="Content Placeholder 3" descr="DRINKING.png"/>
          <p:cNvPicPr>
            <a:picLocks noGrp="1" noChangeAspect="1"/>
          </p:cNvPicPr>
          <p:nvPr>
            <p:ph idx="1"/>
          </p:nvPr>
        </p:nvPicPr>
        <p:blipFill>
          <a:blip r:embed="rId2"/>
          <a:stretch>
            <a:fillRect/>
          </a:stretch>
        </p:blipFill>
        <p:spPr>
          <a:xfrm>
            <a:off x="0" y="0"/>
            <a:ext cx="9144000" cy="6858001"/>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928694"/>
          </a:xfrm>
        </p:spPr>
        <p:txBody>
          <a:bodyPr/>
          <a:lstStyle/>
          <a:p>
            <a:r>
              <a:rPr lang="en-US" b="1" dirty="0" smtClean="0"/>
              <a:t>Role of Schools and Society</a:t>
            </a:r>
            <a:endParaRPr lang="en-US" b="1" dirty="0" smtClean="0"/>
          </a:p>
        </p:txBody>
      </p:sp>
      <p:sp>
        <p:nvSpPr>
          <p:cNvPr id="3" name="Content Placeholder 2"/>
          <p:cNvSpPr>
            <a:spLocks noGrp="1"/>
          </p:cNvSpPr>
          <p:nvPr>
            <p:ph idx="1"/>
          </p:nvPr>
        </p:nvSpPr>
        <p:spPr>
          <a:xfrm>
            <a:off x="457200" y="1428736"/>
            <a:ext cx="8229600" cy="4697427"/>
          </a:xfrm>
        </p:spPr>
        <p:txBody>
          <a:bodyPr>
            <a:normAutofit/>
          </a:bodyPr>
          <a:lstStyle/>
          <a:p>
            <a:r>
              <a:rPr lang="en-US" b="1" dirty="0" smtClean="0"/>
              <a:t>Organize awareness programs</a:t>
            </a:r>
          </a:p>
          <a:p>
            <a:r>
              <a:rPr lang="en-US" b="1" dirty="0" smtClean="0"/>
              <a:t>Conduct seminars and campaigns</a:t>
            </a:r>
          </a:p>
          <a:p>
            <a:r>
              <a:rPr lang="en-US" b="1" dirty="0" smtClean="0"/>
              <a:t>Encourage moral and value education</a:t>
            </a:r>
          </a:p>
          <a:p>
            <a:r>
              <a:rPr lang="en-US" b="1" dirty="0" smtClean="0"/>
              <a:t>Conclusion</a:t>
            </a:r>
          </a:p>
          <a:p>
            <a:r>
              <a:rPr lang="en-US" b="1" dirty="0" smtClean="0"/>
              <a:t>Alcoholism is a serious modern health problem that affects individuals, families, and society. With proper education, support, and strong willpower, it can be prevented and controlled.</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00066"/>
          </a:xfrm>
        </p:spPr>
        <p:txBody>
          <a:bodyPr>
            <a:normAutofit fontScale="90000"/>
          </a:bodyPr>
          <a:lstStyle/>
          <a:p>
            <a:r>
              <a:rPr lang="pa-IN" b="1" dirty="0" smtClean="0"/>
              <a:t>ਸਕੂਲ ਅਤੇ ਸਮਾਜ ਦੀ ਭੂਮਿਕਾ</a:t>
            </a:r>
            <a:br>
              <a:rPr lang="pa-IN" b="1" dirty="0" smtClean="0"/>
            </a:br>
            <a:endParaRPr lang="en-US" dirty="0"/>
          </a:p>
        </p:txBody>
      </p:sp>
      <p:sp>
        <p:nvSpPr>
          <p:cNvPr id="3" name="Content Placeholder 2"/>
          <p:cNvSpPr>
            <a:spLocks noGrp="1"/>
          </p:cNvSpPr>
          <p:nvPr>
            <p:ph idx="1"/>
          </p:nvPr>
        </p:nvSpPr>
        <p:spPr>
          <a:xfrm>
            <a:off x="457200" y="1071546"/>
            <a:ext cx="8229600" cy="5286412"/>
          </a:xfrm>
        </p:spPr>
        <p:txBody>
          <a:bodyPr>
            <a:normAutofit/>
          </a:bodyPr>
          <a:lstStyle/>
          <a:p>
            <a:r>
              <a:rPr lang="pa-IN" b="1" dirty="0" smtClean="0"/>
              <a:t>ਜਾਗਰੂਕਤਾ ਪ੍ਰੋਗਰਾਮ ਕਰਵਾਉਣਾ</a:t>
            </a:r>
          </a:p>
          <a:p>
            <a:r>
              <a:rPr lang="pa-IN" b="1" dirty="0" smtClean="0"/>
              <a:t>ਸੈਮੀਨਾਰ ਅਤੇ ਮੁਹਿੰਮਾਂ ਚਲਾਉਣਾ</a:t>
            </a:r>
          </a:p>
          <a:p>
            <a:r>
              <a:rPr lang="pa-IN" b="1" dirty="0" smtClean="0"/>
              <a:t>ਨੈਤਿਕ ਮੁੱਲਾਂ ਦੀ ਸਿੱਖਿਆ ਦੇਣਾ</a:t>
            </a:r>
          </a:p>
          <a:p>
            <a:r>
              <a:rPr lang="pa-IN" b="1" dirty="0" smtClean="0"/>
              <a:t>ਨਿਸਕਰਸ਼</a:t>
            </a:r>
          </a:p>
          <a:p>
            <a:r>
              <a:rPr lang="pa-IN" b="1" dirty="0" smtClean="0"/>
              <a:t>ਸ਼ਰਾਬ ਦੀ ਲਤ ਇੱਕ ਗੰਭੀਰ ਆਧੁਨਿਕ ਸਿਹਤ ਸਮੱਸਿਆ ਹੈ ਜੋ ਵਿਅਕਤੀ, ਪਰਿਵਾਰ ਅਤੇ ਸਮਾਜ ਨੂੰ ਨੁਕਸਾਨ ਪਹੁੰਚਾਉਂਦੀ ਹੈ। ਸਹੀ ਸਿੱਖਿਆ, ਸਹਿਯੋਗ ਅਤੇ ਮਜ਼ਬੂਤ ਇਰਾਦੇ ਨਾਲ ਇਸ ‘ਤੇ ਕਾਬੂ ਪਾਇਆ ਜਾ ਸਕਦਾ ਹੈ।</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7772400" cy="357190"/>
          </a:xfrm>
        </p:spPr>
        <p:txBody>
          <a:bodyPr>
            <a:normAutofit fontScale="90000"/>
          </a:bodyPr>
          <a:lstStyle/>
          <a:p>
            <a:r>
              <a:rPr lang="en-US" sz="6000" b="1" dirty="0" smtClean="0"/>
              <a:t>Meaning of Alcoholism</a:t>
            </a:r>
            <a:r>
              <a:rPr lang="en-US" b="1" dirty="0" smtClean="0"/>
              <a:t/>
            </a:r>
            <a:br>
              <a:rPr lang="en-US" b="1" dirty="0" smtClean="0"/>
            </a:br>
            <a:endParaRPr lang="en-US" dirty="0"/>
          </a:p>
        </p:txBody>
      </p:sp>
      <p:sp>
        <p:nvSpPr>
          <p:cNvPr id="3" name="Subtitle 2"/>
          <p:cNvSpPr>
            <a:spLocks noGrp="1"/>
          </p:cNvSpPr>
          <p:nvPr>
            <p:ph type="subTitle" idx="1"/>
          </p:nvPr>
        </p:nvSpPr>
        <p:spPr>
          <a:xfrm>
            <a:off x="714348" y="1142984"/>
            <a:ext cx="7715304" cy="5500726"/>
          </a:xfrm>
        </p:spPr>
        <p:txBody>
          <a:bodyPr>
            <a:normAutofit fontScale="92500" lnSpcReduction="20000"/>
          </a:bodyPr>
          <a:lstStyle/>
          <a:p>
            <a:r>
              <a:rPr lang="en-US" sz="4800" b="1" dirty="0" smtClean="0">
                <a:latin typeface="Arial Black" pitchFamily="34" charset="0"/>
              </a:rPr>
              <a:t>Alcoholism is a condition in which a person becomes physically and mentally dependent on alcohol and is unable to control drinking habits. It harms health, family life, and society.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a-IN" sz="6700" b="1" dirty="0" smtClean="0"/>
              <a:t>ਸ਼ਰਾਬ ਦੀ ਲਤ ਦਾ ਅਰਥ</a:t>
            </a:r>
            <a:r>
              <a:rPr lang="pa-IN" b="1" dirty="0" smtClean="0"/>
              <a:t/>
            </a:r>
            <a:br>
              <a:rPr lang="pa-IN" b="1" dirty="0" smtClean="0"/>
            </a:br>
            <a:endParaRPr lang="en-US" dirty="0"/>
          </a:p>
        </p:txBody>
      </p:sp>
      <p:sp>
        <p:nvSpPr>
          <p:cNvPr id="3" name="Content Placeholder 2"/>
          <p:cNvSpPr>
            <a:spLocks noGrp="1"/>
          </p:cNvSpPr>
          <p:nvPr>
            <p:ph idx="1"/>
          </p:nvPr>
        </p:nvSpPr>
        <p:spPr/>
        <p:txBody>
          <a:bodyPr>
            <a:normAutofit fontScale="92500"/>
          </a:bodyPr>
          <a:lstStyle/>
          <a:p>
            <a:r>
              <a:rPr lang="pa-IN" sz="4800" b="1" dirty="0" smtClean="0"/>
              <a:t>ਸ਼ਰਾਬ ਦੀ ਲਤ ਉਹ ਅਵਸਥਾ ਹੈ ਜਿਸ ਵਿੱਚ ਵਿਅਕਤੀ ਸ਼ਰਾਬ ਪੀਣ ਦਾ ਆਦੀ ਹੋ ਜਾਂਦਾ ਹੈ ਅਤੇ ਇਸ ‘ਤੇ ਕਾਬੂ ਨਹੀਂ ਰੱਖ ਸਕਦਾ। ਇਹ ਸਰੀਰਕ, ਮਾਨਸਿਕ ਅਤੇ ਸਮਾਜਿਕ ਸਿਹਤ ਨੂੰ ਨੁਕਸਾਨ ਪਹੁੰਚਾਉਂਦੀ ਹੈ।</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Causes of Alcoholism</a:t>
            </a:r>
            <a:br>
              <a:rPr lang="en-US" sz="6000" b="1" dirty="0" smtClean="0"/>
            </a:br>
            <a:endParaRPr lang="en-US" sz="6000" dirty="0"/>
          </a:p>
        </p:txBody>
      </p:sp>
      <p:sp>
        <p:nvSpPr>
          <p:cNvPr id="3" name="Content Placeholder 2"/>
          <p:cNvSpPr>
            <a:spLocks noGrp="1"/>
          </p:cNvSpPr>
          <p:nvPr>
            <p:ph idx="1"/>
          </p:nvPr>
        </p:nvSpPr>
        <p:spPr/>
        <p:txBody>
          <a:bodyPr>
            <a:normAutofit lnSpcReduction="10000"/>
          </a:bodyPr>
          <a:lstStyle/>
          <a:p>
            <a:r>
              <a:rPr lang="en-US" sz="4400" b="1" dirty="0" smtClean="0"/>
              <a:t>Stress and mental tension</a:t>
            </a:r>
          </a:p>
          <a:p>
            <a:r>
              <a:rPr lang="en-US" sz="4400" b="1" dirty="0" smtClean="0"/>
              <a:t>Peer pressure</a:t>
            </a:r>
          </a:p>
          <a:p>
            <a:r>
              <a:rPr lang="en-US" sz="4400" b="1" dirty="0" smtClean="0"/>
              <a:t>Family problems</a:t>
            </a:r>
          </a:p>
          <a:p>
            <a:r>
              <a:rPr lang="en-US" sz="4400" b="1" dirty="0" smtClean="0"/>
              <a:t>Unemployment</a:t>
            </a:r>
          </a:p>
          <a:p>
            <a:r>
              <a:rPr lang="en-US" sz="4400" b="1" dirty="0" smtClean="0"/>
              <a:t>Curiosity and fashion</a:t>
            </a:r>
          </a:p>
          <a:p>
            <a:r>
              <a:rPr lang="en-US" sz="4400" b="1" dirty="0" smtClean="0"/>
              <a:t>Easy availability of alcohol</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lstStyle/>
          <a:p>
            <a:r>
              <a:rPr lang="pa-IN" b="1" dirty="0" smtClean="0"/>
              <a:t>ਸ਼ਰਾਬ ਦੀ ਲਤ ਦੇ ਕਾਰਨ</a:t>
            </a:r>
            <a:endParaRPr lang="pa-IN" b="1" dirty="0" smtClean="0"/>
          </a:p>
        </p:txBody>
      </p:sp>
      <p:sp>
        <p:nvSpPr>
          <p:cNvPr id="3" name="Content Placeholder 2"/>
          <p:cNvSpPr>
            <a:spLocks noGrp="1"/>
          </p:cNvSpPr>
          <p:nvPr>
            <p:ph idx="1"/>
          </p:nvPr>
        </p:nvSpPr>
        <p:spPr>
          <a:xfrm>
            <a:off x="457200" y="1600200"/>
            <a:ext cx="8229600" cy="5043510"/>
          </a:xfrm>
        </p:spPr>
        <p:txBody>
          <a:bodyPr/>
          <a:lstStyle/>
          <a:p>
            <a:r>
              <a:rPr lang="pa-IN" sz="4400" b="1" dirty="0" smtClean="0"/>
              <a:t>ਤਣਾਅ ਅਤੇ ਚਿੰਤਾ</a:t>
            </a:r>
          </a:p>
          <a:p>
            <a:r>
              <a:rPr lang="pa-IN" sz="4400" b="1" dirty="0" smtClean="0"/>
              <a:t>ਸਾਥੀਆਂ ਦਾ ਦਬਾਅ</a:t>
            </a:r>
          </a:p>
          <a:p>
            <a:r>
              <a:rPr lang="pa-IN" sz="4400" b="1" dirty="0" smtClean="0"/>
              <a:t>ਪਰਿਵਾਰਕ ਸਮੱਸਿਆਵਾਂ</a:t>
            </a:r>
          </a:p>
          <a:p>
            <a:r>
              <a:rPr lang="pa-IN" sz="4400" b="1" dirty="0" smtClean="0"/>
              <a:t>ਬੇਰੁਜ਼ਗਾਰੀ</a:t>
            </a:r>
          </a:p>
          <a:p>
            <a:r>
              <a:rPr lang="pa-IN" sz="4400" b="1" dirty="0" smtClean="0"/>
              <a:t>ਜਿਗਿਆਸਾ ਅਤੇ ਫੈਸ਼ਨ</a:t>
            </a:r>
          </a:p>
          <a:p>
            <a:r>
              <a:rPr lang="pa-IN" sz="4400" b="1" dirty="0" smtClean="0"/>
              <a:t>ਸ਼ਰਾਬ ਦੀ ਆਸਾਨ ਉਪਲਬਧਤਾ</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US" b="1" dirty="0" smtClean="0"/>
              <a:t>Effects of Alcoholism</a:t>
            </a:r>
            <a:br>
              <a:rPr lang="en-US" b="1" dirty="0" smtClean="0"/>
            </a:br>
            <a:endParaRPr lang="en-US" dirty="0"/>
          </a:p>
        </p:txBody>
      </p:sp>
      <p:sp>
        <p:nvSpPr>
          <p:cNvPr id="3" name="Content Placeholder 2"/>
          <p:cNvSpPr>
            <a:spLocks noGrp="1"/>
          </p:cNvSpPr>
          <p:nvPr>
            <p:ph idx="1"/>
          </p:nvPr>
        </p:nvSpPr>
        <p:spPr>
          <a:xfrm>
            <a:off x="457200" y="785794"/>
            <a:ext cx="8229600" cy="5929354"/>
          </a:xfrm>
        </p:spPr>
        <p:txBody>
          <a:bodyPr>
            <a:normAutofit fontScale="47500" lnSpcReduction="20000"/>
          </a:bodyPr>
          <a:lstStyle/>
          <a:p>
            <a:r>
              <a:rPr lang="en-US" sz="4200" b="1" dirty="0" smtClean="0"/>
              <a:t>1. Physical Effects</a:t>
            </a:r>
          </a:p>
          <a:p>
            <a:r>
              <a:rPr lang="en-US" sz="4200" b="1" dirty="0" smtClean="0"/>
              <a:t>Liver damage (cirrhosis)</a:t>
            </a:r>
          </a:p>
          <a:p>
            <a:r>
              <a:rPr lang="en-US" sz="4200" b="1" dirty="0" smtClean="0"/>
              <a:t>Heart diseases</a:t>
            </a:r>
          </a:p>
          <a:p>
            <a:r>
              <a:rPr lang="en-US" sz="4200" b="1" dirty="0" smtClean="0"/>
              <a:t>Weak immune system</a:t>
            </a:r>
          </a:p>
          <a:p>
            <a:r>
              <a:rPr lang="en-US" sz="4200" b="1" dirty="0" smtClean="0"/>
              <a:t>Brain damage</a:t>
            </a:r>
          </a:p>
          <a:p>
            <a:r>
              <a:rPr lang="en-US" sz="4200" b="1" dirty="0" smtClean="0"/>
              <a:t>2. Mental Effects</a:t>
            </a:r>
          </a:p>
          <a:p>
            <a:r>
              <a:rPr lang="en-US" sz="4200" b="1" dirty="0" smtClean="0"/>
              <a:t>Depression</a:t>
            </a:r>
          </a:p>
          <a:p>
            <a:r>
              <a:rPr lang="en-US" sz="4200" b="1" dirty="0" smtClean="0"/>
              <a:t>Anxiety</a:t>
            </a:r>
          </a:p>
          <a:p>
            <a:r>
              <a:rPr lang="en-US" sz="4200" b="1" dirty="0" smtClean="0"/>
              <a:t>Memory loss</a:t>
            </a:r>
          </a:p>
          <a:p>
            <a:r>
              <a:rPr lang="en-US" sz="4200" b="1" dirty="0" smtClean="0"/>
              <a:t>Lack of concentration</a:t>
            </a:r>
          </a:p>
          <a:p>
            <a:r>
              <a:rPr lang="en-US" sz="4200" b="1" dirty="0" smtClean="0"/>
              <a:t>3. Social Effects</a:t>
            </a:r>
          </a:p>
          <a:p>
            <a:r>
              <a:rPr lang="en-US" sz="4200" b="1" dirty="0" smtClean="0"/>
              <a:t>Family conflicts</a:t>
            </a:r>
          </a:p>
          <a:p>
            <a:r>
              <a:rPr lang="en-US" sz="4200" b="1" dirty="0" smtClean="0"/>
              <a:t>Domestic violence</a:t>
            </a:r>
          </a:p>
          <a:p>
            <a:r>
              <a:rPr lang="en-US" sz="4200" b="1" dirty="0" smtClean="0"/>
              <a:t>Financial problems</a:t>
            </a:r>
          </a:p>
          <a:p>
            <a:r>
              <a:rPr lang="en-US" sz="4200" b="1" dirty="0" smtClean="0"/>
              <a:t>Loss of respect in society</a:t>
            </a:r>
          </a:p>
          <a:p>
            <a:r>
              <a:rPr lang="en-US" sz="4200" b="1" dirty="0" smtClean="0"/>
              <a:t>4. Educational/Work Effects</a:t>
            </a:r>
          </a:p>
          <a:p>
            <a:r>
              <a:rPr lang="en-US" sz="4200" b="1" dirty="0" smtClean="0"/>
              <a:t>Poor performance</a:t>
            </a:r>
          </a:p>
          <a:p>
            <a:r>
              <a:rPr lang="en-US" sz="4200" b="1" dirty="0" smtClean="0"/>
              <a:t>Absenteeism</a:t>
            </a:r>
          </a:p>
          <a:p>
            <a:r>
              <a:rPr lang="en-US" sz="4200" b="1" dirty="0" smtClean="0"/>
              <a:t>Job loss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428628"/>
          </a:xfrm>
        </p:spPr>
        <p:txBody>
          <a:bodyPr>
            <a:normAutofit fontScale="90000"/>
          </a:bodyPr>
          <a:lstStyle/>
          <a:p>
            <a:r>
              <a:rPr lang="pa-IN" b="1" dirty="0" smtClean="0"/>
              <a:t>ਸ਼ਰਾਬ ਦੀ ਲਤ ਦੇ ਪ੍ਰਭਾਵ</a:t>
            </a:r>
            <a:br>
              <a:rPr lang="pa-IN" b="1" dirty="0" smtClean="0"/>
            </a:br>
            <a:endParaRPr lang="en-US" dirty="0"/>
          </a:p>
        </p:txBody>
      </p:sp>
      <p:sp>
        <p:nvSpPr>
          <p:cNvPr id="3" name="Content Placeholder 2"/>
          <p:cNvSpPr>
            <a:spLocks noGrp="1"/>
          </p:cNvSpPr>
          <p:nvPr>
            <p:ph idx="1"/>
          </p:nvPr>
        </p:nvSpPr>
        <p:spPr>
          <a:xfrm>
            <a:off x="428596" y="928670"/>
            <a:ext cx="8229600" cy="5715040"/>
          </a:xfrm>
        </p:spPr>
        <p:txBody>
          <a:bodyPr>
            <a:normAutofit fontScale="55000" lnSpcReduction="20000"/>
          </a:bodyPr>
          <a:lstStyle/>
          <a:p>
            <a:r>
              <a:rPr lang="pa-IN" sz="3300" b="1" dirty="0" smtClean="0"/>
              <a:t>1. ਸਰੀਰਕ ਪ੍ਰਭਾਵ</a:t>
            </a:r>
          </a:p>
          <a:p>
            <a:r>
              <a:rPr lang="pa-IN" sz="3300" b="1" dirty="0" smtClean="0"/>
              <a:t>ਜਿਗਰ ਦੀ ਬਿਮਾਰੀ (ਸਿਰੋਸਿਸ)</a:t>
            </a:r>
          </a:p>
          <a:p>
            <a:r>
              <a:rPr lang="pa-IN" sz="3300" b="1" dirty="0" smtClean="0"/>
              <a:t>ਦਿਲ ਦੀਆਂ ਬਿਮਾਰੀਆਂ</a:t>
            </a:r>
          </a:p>
          <a:p>
            <a:r>
              <a:rPr lang="pa-IN" sz="3300" b="1" dirty="0" smtClean="0"/>
              <a:t>ਰੋਗ ਪ੍ਰਤੀਰੋਧਕ ਤਾਕਤ ਘਟਣਾ</a:t>
            </a:r>
          </a:p>
          <a:p>
            <a:r>
              <a:rPr lang="pa-IN" sz="3300" b="1" dirty="0" smtClean="0"/>
              <a:t>ਦਿਮਾਗ ਨੂੰ ਨੁਕਸਾਨ</a:t>
            </a:r>
          </a:p>
          <a:p>
            <a:r>
              <a:rPr lang="pa-IN" sz="3300" b="1" dirty="0" smtClean="0"/>
              <a:t>2. ਮਾਨਸਿਕ ਪ੍ਰਭਾਵ</a:t>
            </a:r>
          </a:p>
          <a:p>
            <a:r>
              <a:rPr lang="pa-IN" sz="3300" b="1" dirty="0" smtClean="0"/>
              <a:t>ਡਿਪ੍ਰੈਸ਼ਨ</a:t>
            </a:r>
          </a:p>
          <a:p>
            <a:r>
              <a:rPr lang="pa-IN" sz="3300" b="1" dirty="0" smtClean="0"/>
              <a:t>ਚਿੰਤਾ</a:t>
            </a:r>
          </a:p>
          <a:p>
            <a:r>
              <a:rPr lang="pa-IN" sz="3300" b="1" dirty="0" smtClean="0"/>
              <a:t>ਯਾਦਦਾਸ਼ਤ ਕਮਜ਼ੋਰ ਹੋਣਾ</a:t>
            </a:r>
          </a:p>
          <a:p>
            <a:r>
              <a:rPr lang="pa-IN" sz="3300" b="1" dirty="0" smtClean="0"/>
              <a:t>ਧਿਆਨ ਦੀ ਘਾਟ</a:t>
            </a:r>
          </a:p>
          <a:p>
            <a:r>
              <a:rPr lang="pa-IN" sz="3300" b="1" dirty="0" smtClean="0"/>
              <a:t>3. ਸਮਾਜਿਕ ਪ੍ਰਭਾਵ</a:t>
            </a:r>
          </a:p>
          <a:p>
            <a:r>
              <a:rPr lang="pa-IN" sz="3300" b="1" dirty="0" smtClean="0"/>
              <a:t>ਪਰਿਵਾਰਕ ਝਗੜੇ</a:t>
            </a:r>
          </a:p>
          <a:p>
            <a:r>
              <a:rPr lang="pa-IN" sz="3300" b="1" dirty="0" smtClean="0"/>
              <a:t>ਘਰੇਲੂ ਹਿੰਸਾ</a:t>
            </a:r>
          </a:p>
          <a:p>
            <a:r>
              <a:rPr lang="pa-IN" sz="3300" b="1" dirty="0" smtClean="0"/>
              <a:t>ਆਰਥਿਕ ਮੁਸ਼ਕਲਾਂ</a:t>
            </a:r>
          </a:p>
          <a:p>
            <a:r>
              <a:rPr lang="pa-IN" sz="3300" b="1" dirty="0" smtClean="0"/>
              <a:t>ਸਮਾਜ ਵਿੱਚ ਇਜ਼ਜ਼ਤ ਘਟਣਾ</a:t>
            </a:r>
          </a:p>
          <a:p>
            <a:r>
              <a:rPr lang="pa-IN" sz="3300" b="1" dirty="0" smtClean="0"/>
              <a:t>4. ਸਿੱਖਿਆ ਅਤੇ ਕੰਮ ‘ਤੇ ਪ੍ਰਭਾਵ</a:t>
            </a:r>
          </a:p>
          <a:p>
            <a:r>
              <a:rPr lang="pa-IN" sz="3300" b="1" dirty="0" smtClean="0"/>
              <a:t>ਪੜ੍ਹਾਈ ਵਿੱਚ ਕਮੀ</a:t>
            </a:r>
          </a:p>
          <a:p>
            <a:r>
              <a:rPr lang="pa-IN" sz="3300" b="1" dirty="0" smtClean="0"/>
              <a:t>ਗੈਰਹਾਜ਼ਰੀ</a:t>
            </a:r>
          </a:p>
          <a:p>
            <a:r>
              <a:rPr lang="pa-IN" sz="3300" b="1" dirty="0" smtClean="0"/>
              <a:t>ਨੌਕਰੀ ਤੋਂ ਹਟਾਇਆ ਜਾ</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t>Prevention of Alcoholism</a:t>
            </a:r>
            <a:br>
              <a:rPr lang="en-US" b="1" dirty="0" smtClean="0"/>
            </a:br>
            <a:endParaRPr lang="en-US" dirty="0"/>
          </a:p>
        </p:txBody>
      </p:sp>
      <p:sp>
        <p:nvSpPr>
          <p:cNvPr id="3" name="Content Placeholder 2"/>
          <p:cNvSpPr>
            <a:spLocks noGrp="1"/>
          </p:cNvSpPr>
          <p:nvPr>
            <p:ph idx="1"/>
          </p:nvPr>
        </p:nvSpPr>
        <p:spPr>
          <a:xfrm>
            <a:off x="457200" y="714356"/>
            <a:ext cx="8472518" cy="5929354"/>
          </a:xfrm>
        </p:spPr>
        <p:txBody>
          <a:bodyPr>
            <a:normAutofit lnSpcReduction="10000"/>
          </a:bodyPr>
          <a:lstStyle/>
          <a:p>
            <a:r>
              <a:rPr lang="en-US" b="1" dirty="0" smtClean="0"/>
              <a:t>Health Education</a:t>
            </a:r>
          </a:p>
          <a:p>
            <a:pPr lvl="1"/>
            <a:r>
              <a:rPr lang="en-US" b="1" dirty="0" smtClean="0"/>
              <a:t>Create awareness about harmful effects of alcohol.</a:t>
            </a:r>
          </a:p>
          <a:p>
            <a:r>
              <a:rPr lang="en-US" b="1" dirty="0" smtClean="0"/>
              <a:t>Good Family Environment</a:t>
            </a:r>
          </a:p>
          <a:p>
            <a:pPr lvl="1"/>
            <a:r>
              <a:rPr lang="en-US" b="1" dirty="0" smtClean="0"/>
              <a:t>Support, love, and guidance at home.</a:t>
            </a:r>
          </a:p>
          <a:p>
            <a:r>
              <a:rPr lang="en-US" b="1" dirty="0" smtClean="0"/>
              <a:t>Counseling and Guidance</a:t>
            </a:r>
          </a:p>
          <a:p>
            <a:pPr lvl="1"/>
            <a:r>
              <a:rPr lang="en-US" b="1" dirty="0" smtClean="0"/>
              <a:t>Psychological help for stressed individuals.</a:t>
            </a:r>
          </a:p>
          <a:p>
            <a:r>
              <a:rPr lang="en-US" b="1" dirty="0" smtClean="0"/>
              <a:t>Avoid Bad Company</a:t>
            </a:r>
          </a:p>
          <a:p>
            <a:pPr lvl="1"/>
            <a:r>
              <a:rPr lang="en-US" b="1" dirty="0" smtClean="0"/>
              <a:t>Stay away from negative peer groups.</a:t>
            </a:r>
          </a:p>
          <a:p>
            <a:r>
              <a:rPr lang="en-US" b="1" dirty="0" smtClean="0"/>
              <a:t>Rehabilitation Centers</a:t>
            </a:r>
          </a:p>
          <a:p>
            <a:pPr lvl="1"/>
            <a:r>
              <a:rPr lang="en-US" b="1" dirty="0" smtClean="0"/>
              <a:t>Treatment and support for addicted persons.</a:t>
            </a:r>
          </a:p>
          <a:p>
            <a:r>
              <a:rPr lang="en-US" b="1" dirty="0" smtClean="0"/>
              <a:t>Government Control</a:t>
            </a:r>
          </a:p>
          <a:p>
            <a:pPr lvl="1"/>
            <a:r>
              <a:rPr lang="en-US" b="1" dirty="0" smtClean="0"/>
              <a:t>Laws to control sale and misuse of alcohol.</a:t>
            </a:r>
          </a:p>
          <a:p>
            <a:r>
              <a:rPr lang="en-US" b="1" dirty="0" smtClean="0"/>
              <a:t>Healthy Lifestyle</a:t>
            </a:r>
          </a:p>
          <a:p>
            <a:pPr lvl="1"/>
            <a:r>
              <a:rPr lang="en-US" b="1" dirty="0" smtClean="0"/>
              <a:t>Engage in sports, yoga, and hobbies.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285752"/>
          </a:xfrm>
        </p:spPr>
        <p:txBody>
          <a:bodyPr>
            <a:normAutofit fontScale="90000"/>
          </a:bodyPr>
          <a:lstStyle/>
          <a:p>
            <a:r>
              <a:rPr lang="pa-IN" b="1" dirty="0" smtClean="0"/>
              <a:t>ਸ਼ਰਾਬ ਦੀ ਲਤ ਤੋਂ ਬਚਾਅ (ਰੋਕਥਾਮ)</a:t>
            </a:r>
            <a:br>
              <a:rPr lang="pa-IN" b="1" dirty="0" smtClean="0"/>
            </a:br>
            <a:endParaRPr lang="en-US" dirty="0"/>
          </a:p>
        </p:txBody>
      </p:sp>
      <p:sp>
        <p:nvSpPr>
          <p:cNvPr id="3" name="Content Placeholder 2"/>
          <p:cNvSpPr>
            <a:spLocks noGrp="1"/>
          </p:cNvSpPr>
          <p:nvPr>
            <p:ph idx="1"/>
          </p:nvPr>
        </p:nvSpPr>
        <p:spPr>
          <a:xfrm>
            <a:off x="457200" y="928670"/>
            <a:ext cx="8229600" cy="5572164"/>
          </a:xfrm>
        </p:spPr>
        <p:txBody>
          <a:bodyPr>
            <a:normAutofit fontScale="92500" lnSpcReduction="10000"/>
          </a:bodyPr>
          <a:lstStyle/>
          <a:p>
            <a:r>
              <a:rPr lang="pa-IN" b="1" dirty="0" smtClean="0"/>
              <a:t>ਸਿਹਤ ਸਿੱਖਿਆ</a:t>
            </a:r>
          </a:p>
          <a:p>
            <a:pPr lvl="1"/>
            <a:r>
              <a:rPr lang="pa-IN" b="1" dirty="0" smtClean="0"/>
              <a:t>ਸ਼ਰਾਬ ਦੇ ਨੁਕਸਾਨਾਂ ਬਾਰੇ ਜਾਗਰੂਕਤਾ ਫੈਲਾਉਣਾ।</a:t>
            </a:r>
          </a:p>
          <a:p>
            <a:r>
              <a:rPr lang="pa-IN" b="1" dirty="0" smtClean="0"/>
              <a:t>ਚੰਗਾ ਪਰਿਵਾਰਕ ਵਾਤਾਵਰਣ</a:t>
            </a:r>
          </a:p>
          <a:p>
            <a:pPr lvl="1"/>
            <a:r>
              <a:rPr lang="pa-IN" b="1" dirty="0" smtClean="0"/>
              <a:t>ਪਿਆਰ, ਸਹਿਯੋਗ ਅਤੇ ਮਾਰਗਦਰਸ਼ਨ।</a:t>
            </a:r>
          </a:p>
          <a:p>
            <a:r>
              <a:rPr lang="pa-IN" b="1" dirty="0" smtClean="0"/>
              <a:t>ਕਾਊਂਸਲਿੰਗ ਅਤੇ ਮਾਰਗਦਰਸ਼ਨ</a:t>
            </a:r>
          </a:p>
          <a:p>
            <a:pPr lvl="1"/>
            <a:r>
              <a:rPr lang="pa-IN" b="1" dirty="0" smtClean="0"/>
              <a:t>ਮਾਨਸਿਕ ਸਹਾਇਤਾ ਪ੍ਰਦਾਨ ਕਰਨਾ।</a:t>
            </a:r>
          </a:p>
          <a:p>
            <a:r>
              <a:rPr lang="pa-IN" b="1" dirty="0" smtClean="0"/>
              <a:t>ਮੰਦੀ ਸੰਗਤ ਤੋਂ ਦੂਰ ਰਹਿਣਾ</a:t>
            </a:r>
          </a:p>
          <a:p>
            <a:pPr lvl="1"/>
            <a:r>
              <a:rPr lang="pa-IN" b="1" dirty="0" smtClean="0"/>
              <a:t>ਗਲਤ ਆਦਤਾਂ ਵਾਲੇ ਲੋਕਾਂ ਤੋਂ ਬਚਣਾ।</a:t>
            </a:r>
          </a:p>
          <a:p>
            <a:r>
              <a:rPr lang="pa-IN" b="1" dirty="0" smtClean="0"/>
              <a:t>ਨਸ਼ਾ ਮੁਕਤੀ ਕੇਂਦਰ</a:t>
            </a:r>
          </a:p>
          <a:p>
            <a:pPr lvl="1"/>
            <a:r>
              <a:rPr lang="pa-IN" b="1" dirty="0" smtClean="0"/>
              <a:t>ਨਸ਼ੇੜੀਆਂ ਲਈ ਇਲਾਜ ਅਤੇ ਪੁਨਰਵਾਸ।</a:t>
            </a:r>
          </a:p>
          <a:p>
            <a:r>
              <a:rPr lang="pa-IN" b="1" dirty="0" smtClean="0"/>
              <a:t>ਸਰਕਾਰੀ ਨਿਯੰਤਰਣ</a:t>
            </a:r>
          </a:p>
          <a:p>
            <a:pPr lvl="1"/>
            <a:r>
              <a:rPr lang="pa-IN" b="1" dirty="0" smtClean="0"/>
              <a:t>ਸ਼ਰਾਬ ਦੀ ਵਿਕਰੀ ‘ਤੇ ਕਾਨੂੰਨੀ ਪਾਬੰਦੀ।</a:t>
            </a:r>
          </a:p>
          <a:p>
            <a:r>
              <a:rPr lang="pa-IN" b="1" dirty="0" smtClean="0"/>
              <a:t>ਸਿਹਤਮੰਦ ਜੀਵਨ ਸ਼ੈਲੀ</a:t>
            </a:r>
          </a:p>
          <a:p>
            <a:pPr lvl="1"/>
            <a:r>
              <a:rPr lang="pa-IN" b="1" dirty="0" smtClean="0"/>
              <a:t>ਖੇਡਾਂ, ਯੋਗਾ ਅਤੇ ਚੰਗੇ ਸ਼ੌਕ ਅਪਣਾਉਣਾ।</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TotalTime>
  <Words>496</Words>
  <Application>Microsoft Office PowerPoint</Application>
  <PresentationFormat>On-screen Show (4:3)</PresentationFormat>
  <Paragraphs>100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Slide 1</vt:lpstr>
      <vt:lpstr>Meaning of Alcoholism </vt:lpstr>
      <vt:lpstr>ਸ਼ਰਾਬ ਦੀ ਲਤ ਦਾ ਅਰਥ </vt:lpstr>
      <vt:lpstr>Causes of Alcoholism </vt:lpstr>
      <vt:lpstr>ਸ਼ਰਾਬ ਦੀ ਲਤ ਦੇ ਕਾਰਨ</vt:lpstr>
      <vt:lpstr>Effects of Alcoholism </vt:lpstr>
      <vt:lpstr>ਸ਼ਰਾਬ ਦੀ ਲਤ ਦੇ ਪ੍ਰਭਾਵ </vt:lpstr>
      <vt:lpstr>Prevention of Alcoholism </vt:lpstr>
      <vt:lpstr>ਸ਼ਰਾਬ ਦੀ ਲਤ ਤੋਂ ਬਚਾਅ (ਰੋਕਥਾਮ) </vt:lpstr>
      <vt:lpstr>Role of Schools and Society</vt:lpstr>
      <vt:lpstr>ਸਕੂਲ ਅਤੇ ਸਮਾਜ ਦੀ ਭੂਮਿਕਾ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 of Alcoholism</dc:title>
  <dc:creator>Hp</dc:creator>
  <cp:lastModifiedBy>Hp</cp:lastModifiedBy>
  <cp:revision>7</cp:revision>
  <dcterms:created xsi:type="dcterms:W3CDTF">2026-01-26T10:12:52Z</dcterms:created>
  <dcterms:modified xsi:type="dcterms:W3CDTF">2026-01-26T10:41:33Z</dcterms:modified>
</cp:coreProperties>
</file>