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0A049459-78CF-4324-A942-AC67F45EA648}" type="datetimeFigureOut">
              <a:rPr lang="en-US" smtClean="0"/>
              <a:pPr/>
              <a:t>1/31/2026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8FF4E8-88C5-4FAA-B872-1BC5987C3CB8}"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A049459-78CF-4324-A942-AC67F45EA648}" type="datetimeFigureOut">
              <a:rPr lang="en-US" smtClean="0"/>
              <a:pPr/>
              <a:t>1/31/2026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8FF4E8-88C5-4FAA-B872-1BC5987C3CB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A049459-78CF-4324-A942-AC67F45EA648}" type="datetimeFigureOut">
              <a:rPr lang="en-US" smtClean="0"/>
              <a:pPr/>
              <a:t>1/31/2026</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198FF4E8-88C5-4FAA-B872-1BC5987C3CB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A049459-78CF-4324-A942-AC67F45EA648}" type="datetimeFigureOut">
              <a:rPr lang="en-US" smtClean="0"/>
              <a:pPr/>
              <a:t>1/31/2026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8FF4E8-88C5-4FAA-B872-1BC5987C3CB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A049459-78CF-4324-A942-AC67F45EA648}" type="datetimeFigureOut">
              <a:rPr lang="en-US" smtClean="0"/>
              <a:pPr/>
              <a:t>1/31/2026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8FF4E8-88C5-4FAA-B872-1BC5987C3CB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A049459-78CF-4324-A942-AC67F45EA648}" type="datetimeFigureOut">
              <a:rPr lang="en-US" smtClean="0"/>
              <a:pPr/>
              <a:t>1/31/2026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8FF4E8-88C5-4FAA-B872-1BC5987C3CB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A049459-78CF-4324-A942-AC67F45EA648}" type="datetimeFigureOut">
              <a:rPr lang="en-US" smtClean="0"/>
              <a:pPr/>
              <a:t>1/31/2026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8FF4E8-88C5-4FAA-B872-1BC5987C3CB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A049459-78CF-4324-A942-AC67F45EA648}" type="datetimeFigureOut">
              <a:rPr lang="en-US" smtClean="0"/>
              <a:pPr/>
              <a:t>1/31/2026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8FF4E8-88C5-4FAA-B872-1BC5987C3CB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49459-78CF-4324-A942-AC67F45EA648}" type="datetimeFigureOut">
              <a:rPr lang="en-US" smtClean="0"/>
              <a:pPr/>
              <a:t>1/31/2026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8FF4E8-88C5-4FAA-B872-1BC5987C3CB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A049459-78CF-4324-A942-AC67F45EA648}" type="datetimeFigureOut">
              <a:rPr lang="en-US" smtClean="0"/>
              <a:pPr/>
              <a:t>1/31/2026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8FF4E8-88C5-4FAA-B872-1BC5987C3CB8}"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0A049459-78CF-4324-A942-AC67F45EA648}" type="datetimeFigureOut">
              <a:rPr lang="en-US" smtClean="0"/>
              <a:pPr/>
              <a:t>1/31/2026</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198FF4E8-88C5-4FAA-B872-1BC5987C3CB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0A049459-78CF-4324-A942-AC67F45EA648}" type="datetimeFigureOut">
              <a:rPr lang="en-US" smtClean="0"/>
              <a:pPr/>
              <a:t>1/31/2026</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98FF4E8-88C5-4FAA-B872-1BC5987C3CB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7" name="Picture 3" descr="C:\Users\Hp\Desktop\stock-vector-health-education-school-kids-text-banner-vector-design-2001577325.jpg"/>
          <p:cNvPicPr>
            <a:picLocks noGrp="1" noChangeAspect="1" noChangeArrowheads="1"/>
          </p:cNvPicPr>
          <p:nvPr>
            <p:ph idx="1"/>
          </p:nvPr>
        </p:nvPicPr>
        <p:blipFill>
          <a:blip r:embed="rId2"/>
          <a:srcRect/>
          <a:stretch>
            <a:fillRect/>
          </a:stretch>
        </p:blipFill>
        <p:spPr bwMode="auto">
          <a:xfrm>
            <a:off x="0" y="0"/>
            <a:ext cx="9143999" cy="6858000"/>
          </a:xfrm>
          <a:prstGeom prst="rect">
            <a:avLst/>
          </a:prstGeom>
          <a:noFill/>
        </p:spPr>
      </p:pic>
      <p:pic>
        <p:nvPicPr>
          <p:cNvPr id="1026" name="Picture 2" descr="C:\Users\Hp\Desktop\stock-vector-health-education-school-kids-text-banner-vector-design-2001577325.jpg"/>
          <p:cNvPicPr>
            <a:picLocks noChangeAspect="1" noChangeArrowheads="1"/>
          </p:cNvPicPr>
          <p:nvPr/>
        </p:nvPicPr>
        <p:blipFill>
          <a:blip r:embed="rId2"/>
          <a:srcRect/>
          <a:stretch>
            <a:fillRect/>
          </a:stretch>
        </p:blipFill>
        <p:spPr bwMode="auto">
          <a:xfrm>
            <a:off x="-2786114" y="8929726"/>
            <a:ext cx="14287500" cy="5953104"/>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2984"/>
          </a:xfrm>
        </p:spPr>
        <p:txBody>
          <a:bodyPr>
            <a:normAutofit/>
          </a:bodyPr>
          <a:lstStyle/>
          <a:p>
            <a:r>
              <a:rPr lang="en-US" sz="2400" b="1" dirty="0" smtClean="0"/>
              <a:t>4. Principles of Health Education</a:t>
            </a:r>
            <a:br>
              <a:rPr lang="en-US" sz="2400" b="1" dirty="0" smtClean="0"/>
            </a:br>
            <a:r>
              <a:rPr lang="en-US" sz="2400" b="1" dirty="0" smtClean="0"/>
              <a:t>The following are the main principles of Health Education</a:t>
            </a:r>
            <a:endParaRPr lang="en-US" sz="2400" b="1" dirty="0"/>
          </a:p>
        </p:txBody>
      </p:sp>
      <p:sp>
        <p:nvSpPr>
          <p:cNvPr id="3" name="Content Placeholder 2"/>
          <p:cNvSpPr>
            <a:spLocks noGrp="1"/>
          </p:cNvSpPr>
          <p:nvPr>
            <p:ph idx="1"/>
          </p:nvPr>
        </p:nvSpPr>
        <p:spPr>
          <a:xfrm>
            <a:off x="457200" y="1071546"/>
            <a:ext cx="8229600" cy="5643602"/>
          </a:xfrm>
        </p:spPr>
        <p:txBody>
          <a:bodyPr>
            <a:normAutofit fontScale="25000" lnSpcReduction="20000"/>
          </a:bodyPr>
          <a:lstStyle/>
          <a:p>
            <a:r>
              <a:rPr lang="en-US" dirty="0" smtClean="0"/>
              <a:t>:</a:t>
            </a:r>
          </a:p>
          <a:p>
            <a:r>
              <a:rPr lang="en-US" sz="8000" b="1" dirty="0" smtClean="0"/>
              <a:t>Interest and Need Based</a:t>
            </a:r>
            <a:r>
              <a:rPr lang="en-US" sz="8000" dirty="0" smtClean="0"/>
              <a:t/>
            </a:r>
            <a:br>
              <a:rPr lang="en-US" sz="8000" dirty="0" smtClean="0"/>
            </a:br>
            <a:r>
              <a:rPr lang="en-US" sz="8000" b="1" dirty="0" smtClean="0"/>
              <a:t>Should be according to students’ age, needs, and interests.</a:t>
            </a:r>
          </a:p>
          <a:p>
            <a:r>
              <a:rPr lang="en-US" sz="8000" b="1" dirty="0" smtClean="0"/>
              <a:t>Simple to Complex</a:t>
            </a:r>
            <a:br>
              <a:rPr lang="en-US" sz="8000" b="1" dirty="0" smtClean="0"/>
            </a:br>
            <a:r>
              <a:rPr lang="en-US" sz="8000" b="1" dirty="0" smtClean="0"/>
              <a:t>Teaching should begin from simple concepts and move to difficult ones.</a:t>
            </a:r>
          </a:p>
          <a:p>
            <a:r>
              <a:rPr lang="en-US" sz="8000" b="1" dirty="0" smtClean="0"/>
              <a:t>Learning by Doing</a:t>
            </a:r>
            <a:br>
              <a:rPr lang="en-US" sz="8000" b="1" dirty="0" smtClean="0"/>
            </a:br>
            <a:r>
              <a:rPr lang="en-US" sz="8000" b="1" dirty="0" smtClean="0"/>
              <a:t>Students should learn through activities and practice.</a:t>
            </a:r>
          </a:p>
          <a:p>
            <a:endParaRPr lang="en-US" sz="8000" b="1" dirty="0" smtClean="0"/>
          </a:p>
          <a:p>
            <a:r>
              <a:rPr lang="en-US" sz="8000" b="1" dirty="0" smtClean="0"/>
              <a:t>Scientific Approach</a:t>
            </a:r>
            <a:br>
              <a:rPr lang="en-US" sz="8000" b="1" dirty="0" smtClean="0"/>
            </a:br>
            <a:r>
              <a:rPr lang="en-US" sz="8000" b="1" dirty="0" smtClean="0"/>
              <a:t>Information should be based on scientific facts.</a:t>
            </a:r>
          </a:p>
          <a:p>
            <a:r>
              <a:rPr lang="en-US" sz="8000" b="1" dirty="0" smtClean="0"/>
              <a:t>Motivation</a:t>
            </a:r>
            <a:br>
              <a:rPr lang="en-US" sz="8000" b="1" dirty="0" smtClean="0"/>
            </a:br>
            <a:r>
              <a:rPr lang="en-US" sz="8000" b="1" dirty="0" smtClean="0"/>
              <a:t>Students should be motivated to follow healthy practices.</a:t>
            </a:r>
          </a:p>
          <a:p>
            <a:r>
              <a:rPr lang="en-US" sz="8000" b="1" dirty="0" smtClean="0"/>
              <a:t>Regularity and Continuity</a:t>
            </a:r>
            <a:br>
              <a:rPr lang="en-US" sz="8000" b="1" dirty="0" smtClean="0"/>
            </a:br>
            <a:r>
              <a:rPr lang="en-US" sz="8000" b="1" dirty="0" smtClean="0"/>
              <a:t>Health education should be continuous.</a:t>
            </a:r>
          </a:p>
          <a:p>
            <a:r>
              <a:rPr lang="en-US" sz="8000" b="1" dirty="0" smtClean="0"/>
              <a:t>Practical Utility</a:t>
            </a:r>
            <a:br>
              <a:rPr lang="en-US" sz="8000" b="1" dirty="0" smtClean="0"/>
            </a:br>
            <a:r>
              <a:rPr lang="en-US" sz="8000" b="1" dirty="0" smtClean="0"/>
              <a:t>Knowledge should be useful in daily life.</a:t>
            </a:r>
          </a:p>
          <a:p>
            <a:r>
              <a:rPr lang="en-US" sz="8000" b="1" dirty="0" smtClean="0"/>
              <a:t>Community Involvement</a:t>
            </a:r>
            <a:br>
              <a:rPr lang="en-US" sz="8000" b="1" dirty="0" smtClean="0"/>
            </a:br>
            <a:r>
              <a:rPr lang="en-US" sz="8000" b="1" dirty="0" smtClean="0"/>
              <a:t>School health programs should involve parents and society.</a:t>
            </a:r>
          </a:p>
          <a:p>
            <a:r>
              <a:rPr lang="en-US" sz="8000" b="1" dirty="0" smtClean="0"/>
              <a:t>Evaluation</a:t>
            </a:r>
            <a:br>
              <a:rPr lang="en-US" sz="8000" b="1" dirty="0" smtClean="0"/>
            </a:br>
            <a:r>
              <a:rPr lang="en-US" sz="8000" b="1" dirty="0" smtClean="0"/>
              <a:t>Regular checking of health habits and </a:t>
            </a:r>
            <a:r>
              <a:rPr lang="en-US" sz="8000" b="1" dirty="0" err="1" smtClean="0"/>
              <a:t>progr</a:t>
            </a:r>
            <a:endParaRPr lang="en-US" sz="8000" b="1" dirty="0" smtClean="0"/>
          </a:p>
          <a:p>
            <a:endParaRPr lang="en-US" sz="8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r>
              <a:rPr lang="pa-IN" dirty="0" smtClean="0"/>
              <a:t>4. ਸਿਹਤ ਸਿੱਖਿਆ ਦੇ ਸਿਧਾਂਤ</a:t>
            </a:r>
            <a:endParaRPr lang="en-US" dirty="0"/>
          </a:p>
        </p:txBody>
      </p:sp>
      <p:sp>
        <p:nvSpPr>
          <p:cNvPr id="3" name="Content Placeholder 2"/>
          <p:cNvSpPr>
            <a:spLocks noGrp="1"/>
          </p:cNvSpPr>
          <p:nvPr>
            <p:ph idx="1"/>
          </p:nvPr>
        </p:nvSpPr>
        <p:spPr>
          <a:xfrm>
            <a:off x="428596" y="1589069"/>
            <a:ext cx="8229600" cy="5268931"/>
          </a:xfrm>
        </p:spPr>
        <p:txBody>
          <a:bodyPr>
            <a:normAutofit fontScale="77500" lnSpcReduction="20000"/>
          </a:bodyPr>
          <a:lstStyle/>
          <a:p>
            <a:r>
              <a:rPr lang="pa-IN" dirty="0" smtClean="0"/>
              <a:t>ਦਿਲਚਸਪੀ ਅਤੇ ਲੋੜਾਂ 'ਤੇ ਆਧਾਰਿਤ ਵਿਦਿਆਰਥੀਆਂ ਦੀ ਉਮਰ, ਲੋੜਾਂ ਅਤੇ ਰੁਚੀਆਂ ਦੇ ਅਨੁਸਾਰ ਹੋਣਾ ਚਾਹੀਦਾ ਹੈ।</a:t>
            </a:r>
            <a:endParaRPr lang="en-US" dirty="0" smtClean="0"/>
          </a:p>
          <a:p>
            <a:r>
              <a:rPr lang="pa-IN" dirty="0" smtClean="0"/>
              <a:t> ਸਰਲ ਤੋਂ ਗੁੰਝਲਦਾਰ ਸਿੱਖਿਆ ਸਧਾਰਨ ਸੰਕਲਪਾਂ ਤੋਂ ਸ਼ੁਰੂ ਹੋਣੀ ਚਾਹੀਦੀ ਹੈ ਅਤੇ ਮੁਸ਼ਕਲਾਂ ਵੱਲ ਵਧਣੀ ਚਾਹੀਦੀ ਹੈ। ਕਰ ਕੇ ਸਿੱਖਣਾ ਵਿਦਿਆਰਥੀਆਂ ਨੂੰ ਗਤੀਵਿਧੀਆਂ ਅਤੇ ਅਭਿਆਸ ਰਾਹੀਂ ਸਿੱਖਣਾ ਚਾਹੀਦਾ ਹੈ। ਭਾਗੀਦਾਰੀ ਵਿਦਿਆਰਥੀਆਂ ਨੂੰ ਸਿਹਤ ਪ੍ਰੋਗਰਾਮਾਂ ਵਿੱਚ ਸਰਗਰਮੀ ਨਾਲ ਹਿੱਸਾ ਲੈਣਾ ਚਾਹੀਦਾ ਹੈ। ਵਿਗਿਆਨਕ ਪਹੁੰਚ ਜਾਣਕਾਰੀ ਵਿਗਿਆਨਕ ਤੱਥਾਂ 'ਤੇ ਅਧਾਰਤ ਹੋਣੀ ਚਾਹੀਦੀ ਹੈ। ਪ੍ਰੇਰਣਾ ਵਿਦਿਆਰਥੀਆਂ ਨੂੰ ਸਿਹਤਮੰਦ ਅਭਿਆਸਾਂ ਦੀ ਪਾਲਣਾ ਕਰਨ ਲਈ ਪ੍ਰੇਰਿਤ ਕੀਤਾ ਜਾਣਾ ਚਾਹੀਦਾ ਹੈ। ਨਿਯਮਤਤਾ ਅਤੇ ਨਿਰੰਤਰਤਾ ਸਿਹਤ ਸਿੱਖਿਆ ਨਿਰੰਤਰ ਹੋਣੀ ਚਾਹੀਦੀ ਹੈ। ਵਿਹਾਰਕ ਉਪਯੋਗਤਾ ਗਿਆਨ ਰੋਜ਼ਾਨਾ ਜੀਵਨ ਵਿੱਚ ਉਪਯੋਗੀ ਹੋਣਾ ਚਾਹੀਦਾ ਹੈ। ਭਾਈਚਾਰਕ ਸ਼ਮੂਲੀਅਤ ਸਕੂਲ ਸਿਹਤ ਪ੍ਰੋਗਰਾਮਾਂ ਵਿੱਚ ਮਾਪਿਆਂ ਅਤੇ ਸਮਾਜ ਨੂੰ ਸ਼ਾਮਲ ਕਰਨਾ ਚਾਹੀਦਾ ਹੈ। ਮੁਲਾਂਕਣ ਸਿਹਤ ਆਦਤਾਂ ਅਤੇ ਪ੍ਰੋਗਰਾਮਾਂ ਦੀ ਨਿਯਮਤ ਜਾਂਚ</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042"/>
            <a:ext cx="8229600" cy="917596"/>
          </a:xfrm>
        </p:spPr>
        <p:txBody>
          <a:bodyPr>
            <a:normAutofit fontScale="90000"/>
          </a:bodyPr>
          <a:lstStyle/>
          <a:p>
            <a:r>
              <a:rPr lang="en-US" b="1" dirty="0" smtClean="0"/>
              <a:t>Conclusion</a:t>
            </a:r>
            <a:br>
              <a:rPr lang="en-US" b="1" dirty="0" smtClean="0"/>
            </a:br>
            <a:endParaRPr lang="en-US" dirty="0"/>
          </a:p>
        </p:txBody>
      </p:sp>
      <p:sp>
        <p:nvSpPr>
          <p:cNvPr id="3" name="Content Placeholder 2"/>
          <p:cNvSpPr>
            <a:spLocks noGrp="1"/>
          </p:cNvSpPr>
          <p:nvPr>
            <p:ph idx="1"/>
          </p:nvPr>
        </p:nvSpPr>
        <p:spPr/>
        <p:txBody>
          <a:bodyPr>
            <a:normAutofit lnSpcReduction="10000"/>
          </a:bodyPr>
          <a:lstStyle/>
          <a:p>
            <a:r>
              <a:rPr lang="en-US" sz="4000" b="1" dirty="0" smtClean="0"/>
              <a:t>Health Education is an essential part of school education. It helps students develop healthy habits, prevent diseases, and lead a balanced life. By including Health Education in the curriculum, schools contribute to building a healthy and strong nation.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a-IN" b="1" dirty="0" smtClean="0"/>
              <a:t>ਸਿੱਟਾ</a:t>
            </a:r>
            <a:endParaRPr lang="en-US" b="1" dirty="0"/>
          </a:p>
        </p:txBody>
      </p:sp>
      <p:sp>
        <p:nvSpPr>
          <p:cNvPr id="3" name="Content Placeholder 2"/>
          <p:cNvSpPr>
            <a:spLocks noGrp="1"/>
          </p:cNvSpPr>
          <p:nvPr>
            <p:ph idx="1"/>
          </p:nvPr>
        </p:nvSpPr>
        <p:spPr/>
        <p:txBody>
          <a:bodyPr/>
          <a:lstStyle/>
          <a:p>
            <a:r>
              <a:rPr lang="pa-IN" b="1" dirty="0" smtClean="0"/>
              <a:t>ਸਿਹਤ ਸਿੱਖਿਆ ਸਕੂਲੀ ਸਿੱਖਿਆ ਦਾ ਇੱਕ ਜ਼ਰੂਰੀ ਹਿੱਸਾ ਹੈ। ਇਹ ਵਿਦਿਆਰਥੀਆਂ ਨੂੰ ਸਿਹਤਮੰਦ ਆਦਤਾਂ ਵਿਕਸਤ ਕਰਨ, ਬਿਮਾਰੀਆਂ ਨੂੰ ਰੋਕਣ ਅਤੇ ਸੰਤੁਲਿਤ ਜੀਵਨ ਜੀਉਣ ਵਿੱਚ ਸਹਾਇਤਾ ਕਰਦੀ ਹੈ। ਪਾਠਕ੍ਰਮ ਵਿੱਚ ਸਿਹਤ ਸਿੱਖਿਆ ਨੂੰ ਸ਼ਾਮਲ ਕਰਕੇ, ਸਕੂਲ ਇੱਕ ਸਿਹਤਮੰਦ ਅਤੇ ਮਜ਼ਬੂਤ ​​ਰਾਸ਼ਟਰ ਦੇ ਨਿਰਮਾਣ ਵਿੱਚ ਯੋਗਦਾਨ ਪਾਉਂਦੇ ਹਨ।</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7167"/>
            <a:ext cx="7772400" cy="2143139"/>
          </a:xfrm>
        </p:spPr>
        <p:txBody>
          <a:bodyPr>
            <a:normAutofit fontScale="90000"/>
          </a:bodyPr>
          <a:lstStyle/>
          <a:p>
            <a:r>
              <a:rPr lang="en-US" b="1" dirty="0" smtClean="0"/>
              <a:t>Health Education</a:t>
            </a:r>
            <a:br>
              <a:rPr lang="en-US" b="1" dirty="0" smtClean="0"/>
            </a:br>
            <a:r>
              <a:rPr lang="en-US" b="1" dirty="0" smtClean="0"/>
              <a:t>1. Concept of Health Education</a:t>
            </a:r>
            <a:br>
              <a:rPr lang="en-US" b="1" dirty="0" smtClean="0"/>
            </a:br>
            <a:endParaRPr lang="en-US" dirty="0"/>
          </a:p>
        </p:txBody>
      </p:sp>
      <p:sp>
        <p:nvSpPr>
          <p:cNvPr id="3" name="Subtitle 2"/>
          <p:cNvSpPr>
            <a:spLocks noGrp="1"/>
          </p:cNvSpPr>
          <p:nvPr>
            <p:ph type="subTitle" idx="1"/>
          </p:nvPr>
        </p:nvSpPr>
        <p:spPr>
          <a:xfrm>
            <a:off x="571472" y="1928802"/>
            <a:ext cx="8143932" cy="4572032"/>
          </a:xfrm>
        </p:spPr>
        <p:txBody>
          <a:bodyPr>
            <a:normAutofit fontScale="62500" lnSpcReduction="20000"/>
          </a:bodyPr>
          <a:lstStyle/>
          <a:p>
            <a:r>
              <a:rPr lang="en-US" sz="3400" b="1" dirty="0" smtClean="0">
                <a:latin typeface="Arial Black" pitchFamily="34" charset="0"/>
              </a:rPr>
              <a:t>Health Education is a process by which individuals and communities are helped to develop knowledge, attitudes, and habits that promote physical, mental, social, and emotional well-being.</a:t>
            </a:r>
          </a:p>
          <a:p>
            <a:r>
              <a:rPr lang="en-US" sz="3400" b="1" dirty="0" smtClean="0">
                <a:latin typeface="Arial Black" pitchFamily="34" charset="0"/>
              </a:rPr>
              <a:t/>
            </a:r>
            <a:br>
              <a:rPr lang="en-US" sz="3400" b="1" dirty="0" smtClean="0">
                <a:latin typeface="Arial Black" pitchFamily="34" charset="0"/>
              </a:rPr>
            </a:br>
            <a:r>
              <a:rPr lang="en-US" sz="3400" b="1" dirty="0" smtClean="0">
                <a:latin typeface="Arial Black" pitchFamily="34" charset="0"/>
              </a:rPr>
              <a:t>It enables students to understand health problems, prevent diseases, and adopt a healthy lifestyle.</a:t>
            </a:r>
          </a:p>
          <a:p>
            <a:endParaRPr lang="en-US" sz="3400" b="1" dirty="0" smtClean="0">
              <a:latin typeface="Arial Black" pitchFamily="34" charset="0"/>
            </a:endParaRPr>
          </a:p>
          <a:p>
            <a:r>
              <a:rPr lang="en-US" sz="3400" b="1" dirty="0" smtClean="0">
                <a:latin typeface="Arial Black" pitchFamily="34" charset="0"/>
              </a:rPr>
              <a:t>According to WHO,</a:t>
            </a:r>
            <a:br>
              <a:rPr lang="en-US" sz="3400" b="1" dirty="0" smtClean="0">
                <a:latin typeface="Arial Black" pitchFamily="34" charset="0"/>
              </a:rPr>
            </a:br>
            <a:r>
              <a:rPr lang="en-US" sz="3400" b="1" dirty="0" smtClean="0">
                <a:latin typeface="Arial Black" pitchFamily="34" charset="0"/>
              </a:rPr>
              <a:t>“Health Education is any combination of learning experiences designed to help individuals and communities improve their health.”</a:t>
            </a:r>
          </a:p>
          <a:p>
            <a:endParaRPr lang="en-US" sz="3400" b="1" dirty="0" smtClean="0">
              <a:latin typeface="Arial Black" pitchFamily="34" charset="0"/>
            </a:endParaRPr>
          </a:p>
          <a:p>
            <a:r>
              <a:rPr lang="en-US" sz="3400" b="1" dirty="0" smtClean="0">
                <a:latin typeface="Arial Black" pitchFamily="34" charset="0"/>
              </a:rPr>
              <a:t>In schools, Health Education aims to prepare students to live healthy, productive, and balanced lives.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54164"/>
          </a:xfrm>
        </p:spPr>
        <p:txBody>
          <a:bodyPr>
            <a:normAutofit/>
          </a:bodyPr>
          <a:lstStyle/>
          <a:p>
            <a:r>
              <a:rPr lang="pa-IN" b="1" dirty="0" smtClean="0"/>
              <a:t>ਸਿਹਤ ਸਿੱਖਿਆ</a:t>
            </a:r>
            <a:endParaRPr lang="en-US" b="1" dirty="0"/>
          </a:p>
        </p:txBody>
      </p:sp>
      <p:sp>
        <p:nvSpPr>
          <p:cNvPr id="3" name="Content Placeholder 2"/>
          <p:cNvSpPr>
            <a:spLocks noGrp="1"/>
          </p:cNvSpPr>
          <p:nvPr>
            <p:ph idx="1"/>
          </p:nvPr>
        </p:nvSpPr>
        <p:spPr>
          <a:xfrm>
            <a:off x="642910" y="2643182"/>
            <a:ext cx="8229600" cy="3929090"/>
          </a:xfrm>
        </p:spPr>
        <p:txBody>
          <a:bodyPr>
            <a:normAutofit fontScale="70000" lnSpcReduction="20000"/>
          </a:bodyPr>
          <a:lstStyle/>
          <a:p>
            <a:r>
              <a:rPr lang="pa-IN" dirty="0" smtClean="0"/>
              <a:t>ਸਿਹਤ ਸਿੱਖਿਆ 1. ਸਿਹਤ ਸਿੱਖਿਆ ਦਾ ਸੰਕਲਪ ਸਿਹਤ ਸਿੱਖਿਆ ਇੱਕ ਪ੍ਰਕਿਰਿਆ ਹੈ ਜਿਸ ਦੁਆਰਾ ਵਿਅਕਤੀਆਂ ਅਤੇ ਭਾਈਚਾਰਿਆਂ ਨੂੰ ਗਿਆਨ, ਰਵੱਈਏ ਅਤੇ ਆਦਤਾਂ ਵਿਕਸਤ ਕਰਨ ਵਿੱਚ ਮਦਦ ਕੀਤੀ ਜਾਂਦੀ ਹੈ ਜੋ ਸਰੀਰਕ, ਮਾਨਸਿਕ, ਸਮਾਜਿਕ ਅਤੇ ਭਾਵਨਾਤਮਕ ਤੰਦਰੁਸਤੀ ਨੂੰ ਉਤਸ਼ਾਹਿਤ ਕਰਦੇ ਹਨ।</a:t>
            </a:r>
            <a:endParaRPr lang="en-US" dirty="0"/>
          </a:p>
          <a:p>
            <a:r>
              <a:rPr lang="pa-IN" dirty="0" smtClean="0"/>
              <a:t> ਇਹ ਵਿਦਿਆਰਥੀਆਂ ਨੂੰ ਸਿਹਤ ਸਮੱਸਿਆਵਾਂ ਨੂੰ ਸਮਝਣ, ਬਿਮਾਰੀਆਂ ਨੂੰ ਰੋਕਣ ਅਤੇ ਇੱਕ ਸਿਹਤਮੰਦ ਜੀਵਨ ਸ਼ੈਲੀ ਅਪਣਾਉਣ ਦੇ ਯੋਗ ਬਣਾਉਂਦਾ ਹੈ।</a:t>
            </a:r>
            <a:endParaRPr lang="en-US" dirty="0" smtClean="0"/>
          </a:p>
          <a:p>
            <a:r>
              <a:rPr lang="pa-IN" dirty="0" smtClean="0"/>
              <a:t> WHO ਦੇ ਅਨੁਸਾਰ, "ਸਿਹਤ ਸਿੱਖਿਆ ਸਿੱਖਣ ਦੇ ਤਜ਼ਰਬਿਆਂ ਦਾ ਕੋਈ ਵੀ ਸੁਮੇਲ ਹੈ ਜੋ ਵਿਅਕਤੀਆਂ ਅਤੇ ਭਾਈਚਾਰਿਆਂ ਨੂੰ ਉਨ੍ਹਾਂ ਦੀ ਸਿਹਤ ਨੂੰ ਬਿਹਤਰ ਬਣਾਉਣ ਵਿੱਚ ਮਦਦ ਕਰਨ ਲਈ ਤਿਆਰ ਕੀਤਾ ਗਿਆ ਹੈ।“</a:t>
            </a:r>
            <a:endParaRPr lang="en-US" dirty="0" smtClean="0"/>
          </a:p>
          <a:p>
            <a:r>
              <a:rPr lang="pa-IN" dirty="0" smtClean="0"/>
              <a:t> ਸਕੂਲਾਂ ਵਿੱਚ, ਸਿਹਤ ਸਿੱਖਿਆ ਦਾ ਉਦੇਸ਼ ਵਿਦਿਆਰਥੀਆਂ ਨੂੰ ਸਿਹਤਮੰਦ, ਉਤਪਾਦਕ ਅਤੇ ਸੰਤੁਲਿਤ ਜੀਵਨ ਜਿਉਣ ਲਈ ਤਿਆਰ ਕਰਨਾ ਹੈ।</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5794"/>
            <a:ext cx="8229600" cy="631844"/>
          </a:xfrm>
        </p:spPr>
        <p:txBody>
          <a:bodyPr>
            <a:noAutofit/>
          </a:bodyPr>
          <a:lstStyle/>
          <a:p>
            <a:r>
              <a:rPr lang="en-US" sz="3200" b="1" dirty="0" smtClean="0"/>
              <a:t/>
            </a:r>
            <a:br>
              <a:rPr lang="en-US" sz="3200" b="1" dirty="0" smtClean="0"/>
            </a:br>
            <a:r>
              <a:rPr lang="en-US" sz="3200" b="1" dirty="0" smtClean="0"/>
              <a:t>2. Aims and Objectives of Health Education</a:t>
            </a:r>
            <a:br>
              <a:rPr lang="en-US" sz="3200" b="1" dirty="0" smtClean="0"/>
            </a:br>
            <a:r>
              <a:rPr lang="en-US" sz="3200" b="1" dirty="0" smtClean="0"/>
              <a:t>Aims</a:t>
            </a:r>
            <a:br>
              <a:rPr lang="en-US" sz="3200" b="1" dirty="0" smtClean="0"/>
            </a:br>
            <a:endParaRPr lang="en-US" sz="3200" dirty="0"/>
          </a:p>
        </p:txBody>
      </p:sp>
      <p:sp>
        <p:nvSpPr>
          <p:cNvPr id="3" name="Content Placeholder 2"/>
          <p:cNvSpPr>
            <a:spLocks noGrp="1"/>
          </p:cNvSpPr>
          <p:nvPr>
            <p:ph idx="1"/>
          </p:nvPr>
        </p:nvSpPr>
        <p:spPr/>
        <p:txBody>
          <a:bodyPr>
            <a:normAutofit lnSpcReduction="10000"/>
          </a:bodyPr>
          <a:lstStyle/>
          <a:p>
            <a:r>
              <a:rPr lang="en-US" sz="3600" b="1" dirty="0" smtClean="0"/>
              <a:t>The main aims of Health Education are:</a:t>
            </a:r>
          </a:p>
          <a:p>
            <a:r>
              <a:rPr lang="en-US" sz="3600" b="1" dirty="0" smtClean="0"/>
              <a:t>To promote physical, mental, and social health.</a:t>
            </a:r>
          </a:p>
          <a:p>
            <a:r>
              <a:rPr lang="en-US" sz="3600" b="1" dirty="0" smtClean="0"/>
              <a:t>To develop healthy habits among students.</a:t>
            </a:r>
          </a:p>
          <a:p>
            <a:r>
              <a:rPr lang="en-US" sz="3600" b="1" dirty="0" smtClean="0"/>
              <a:t>To prevent diseases and illnesses.</a:t>
            </a:r>
          </a:p>
          <a:p>
            <a:r>
              <a:rPr lang="en-US" sz="3600" b="1" dirty="0" smtClean="0"/>
              <a:t>To create health awareness in society.</a:t>
            </a:r>
          </a:p>
          <a:p>
            <a:r>
              <a:rPr lang="en-US" sz="3600" b="1" dirty="0" smtClean="0"/>
              <a:t>To improve quality of life.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989034"/>
          </a:xfrm>
        </p:spPr>
        <p:txBody>
          <a:bodyPr>
            <a:normAutofit fontScale="90000"/>
          </a:bodyPr>
          <a:lstStyle/>
          <a:p>
            <a:r>
              <a:rPr lang="pa-IN" b="1" dirty="0" smtClean="0"/>
              <a:t>ਸਿਹਤ ਸਿੱਖਿਆ ਦੇ ਮੁੱਖ ਉਦੇਸ਼ ਹਨ:</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pa-IN" b="1" dirty="0" smtClean="0"/>
              <a:t>ਸਰੀਰਕ</a:t>
            </a:r>
            <a:r>
              <a:rPr lang="pa-IN" b="1" dirty="0"/>
              <a:t>, ਮਾਨਸਿਕ ਅਤੇ ਸਮਾਜਿਕ ਸਿਹਤ ਨੂੰ ਉਤਸ਼ਾਹਿਤ ਕਰਨਾ। </a:t>
            </a:r>
            <a:endParaRPr lang="en-US" b="1" dirty="0" smtClean="0"/>
          </a:p>
          <a:p>
            <a:r>
              <a:rPr lang="pa-IN" b="1" dirty="0" smtClean="0"/>
              <a:t>ਵਿਦਿਆਰਥੀਆਂ </a:t>
            </a:r>
            <a:r>
              <a:rPr lang="pa-IN" b="1" dirty="0"/>
              <a:t>ਵਿੱਚ ਸਿਹਤਮੰਦ ਆਦਤਾਂ ਵਿਕਸਤ ਕਰਨਾ। </a:t>
            </a:r>
            <a:endParaRPr lang="en-US" b="1" dirty="0" smtClean="0"/>
          </a:p>
          <a:p>
            <a:r>
              <a:rPr lang="pa-IN" b="1" dirty="0" smtClean="0"/>
              <a:t>ਬਿਮਾਰੀਆਂ </a:t>
            </a:r>
            <a:r>
              <a:rPr lang="pa-IN" b="1" dirty="0"/>
              <a:t>ਅਤੇ ਬਿਮਾਰੀਆਂ ਨੂੰ ਰੋਕਣਾ। </a:t>
            </a:r>
            <a:endParaRPr lang="en-US" b="1" dirty="0" smtClean="0"/>
          </a:p>
          <a:p>
            <a:r>
              <a:rPr lang="pa-IN" b="1" dirty="0" smtClean="0"/>
              <a:t>ਸਮਾਜ </a:t>
            </a:r>
            <a:r>
              <a:rPr lang="pa-IN" b="1" dirty="0"/>
              <a:t>ਵਿੱਚ ਸਿਹਤ ਜਾਗਰੂਕਤਾ ਪੈਦਾ ਕਰਨਾ। </a:t>
            </a:r>
            <a:endParaRPr lang="en-US" b="1" dirty="0" smtClean="0"/>
          </a:p>
          <a:p>
            <a:r>
              <a:rPr lang="pa-IN" b="1" dirty="0" smtClean="0"/>
              <a:t>ਜੀਵਨ </a:t>
            </a:r>
            <a:r>
              <a:rPr lang="pa-IN" b="1" dirty="0"/>
              <a:t>ਦੀ ਗੁਣਵੱਤਾ ਵਿੱਚ ਸੁਧਾਰ ਕਰਨਾ।</a:t>
            </a:r>
          </a:p>
          <a:p>
            <a:r>
              <a:rPr lang="pa-IN" dirty="0"/>
              <a:t/>
            </a:r>
            <a:br>
              <a:rPr lang="pa-IN" dirty="0"/>
            </a:b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Objectives</a:t>
            </a:r>
            <a:br>
              <a:rPr lang="en-US" b="1" dirty="0" smtClean="0"/>
            </a:br>
            <a:r>
              <a:rPr lang="en-US" dirty="0" smtClean="0"/>
              <a:t> </a:t>
            </a:r>
            <a:r>
              <a:rPr lang="en-US" b="1" dirty="0" smtClean="0"/>
              <a:t>Health Education helps students to</a:t>
            </a:r>
            <a:endParaRPr lang="en-US" b="1" dirty="0"/>
          </a:p>
        </p:txBody>
      </p:sp>
      <p:sp>
        <p:nvSpPr>
          <p:cNvPr id="3" name="Content Placeholder 2"/>
          <p:cNvSpPr>
            <a:spLocks noGrp="1"/>
          </p:cNvSpPr>
          <p:nvPr>
            <p:ph idx="1"/>
          </p:nvPr>
        </p:nvSpPr>
        <p:spPr>
          <a:xfrm>
            <a:off x="357158" y="1714488"/>
            <a:ext cx="8229600" cy="4525963"/>
          </a:xfrm>
        </p:spPr>
        <p:txBody>
          <a:bodyPr>
            <a:normAutofit fontScale="92500" lnSpcReduction="20000"/>
          </a:bodyPr>
          <a:lstStyle/>
          <a:p>
            <a:pPr>
              <a:buNone/>
            </a:pPr>
            <a:endParaRPr lang="en-US" dirty="0" smtClean="0"/>
          </a:p>
          <a:p>
            <a:r>
              <a:rPr lang="en-US" sz="3300" b="1" dirty="0" smtClean="0"/>
              <a:t>Gain knowledge about nutrition, hygiene, and safety.</a:t>
            </a:r>
          </a:p>
          <a:p>
            <a:r>
              <a:rPr lang="en-US" sz="3300" b="1" dirty="0" smtClean="0"/>
              <a:t>Develop positive health attitudes.</a:t>
            </a:r>
          </a:p>
          <a:p>
            <a:r>
              <a:rPr lang="en-US" sz="3300" b="1" dirty="0" smtClean="0"/>
              <a:t>Practice good personal and environmental hygiene.</a:t>
            </a:r>
          </a:p>
          <a:p>
            <a:r>
              <a:rPr lang="en-US" sz="3300" b="1" dirty="0" smtClean="0"/>
              <a:t>Learn methods of disease prevention.</a:t>
            </a:r>
          </a:p>
          <a:p>
            <a:r>
              <a:rPr lang="en-US" sz="3300" b="1" dirty="0" smtClean="0"/>
              <a:t>Maintain emotional and mental balance.</a:t>
            </a:r>
          </a:p>
          <a:p>
            <a:r>
              <a:rPr lang="en-US" sz="3300" b="1" dirty="0" smtClean="0"/>
              <a:t>Avoid harmful habits like smoking and drugs.</a:t>
            </a:r>
          </a:p>
          <a:p>
            <a:r>
              <a:rPr lang="en-US" sz="3300" b="1" dirty="0" smtClean="0"/>
              <a:t>Develop responsibility towards community health.</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a-IN" b="1" dirty="0" smtClean="0"/>
              <a:t>ਉਦੇਸ਼ </a:t>
            </a:r>
            <a:endParaRPr lang="en-US" b="1" dirty="0"/>
          </a:p>
        </p:txBody>
      </p:sp>
      <p:sp>
        <p:nvSpPr>
          <p:cNvPr id="3" name="Content Placeholder 2"/>
          <p:cNvSpPr>
            <a:spLocks noGrp="1"/>
          </p:cNvSpPr>
          <p:nvPr>
            <p:ph idx="1"/>
          </p:nvPr>
        </p:nvSpPr>
        <p:spPr/>
        <p:txBody>
          <a:bodyPr>
            <a:normAutofit fontScale="92500" lnSpcReduction="20000"/>
          </a:bodyPr>
          <a:lstStyle/>
          <a:p>
            <a:endParaRPr lang="en-US" dirty="0" smtClean="0"/>
          </a:p>
          <a:p>
            <a:r>
              <a:rPr lang="pa-IN" b="1" dirty="0" smtClean="0"/>
              <a:t>ਸਿਹਤ ਸਿੱਖਿਆ ਵਿਦਿਆਰਥੀਆਂ ਦੀ ਮਦਦ ਕਰਦੀ ਹੈ</a:t>
            </a:r>
            <a:endParaRPr lang="en-US" b="1" dirty="0"/>
          </a:p>
          <a:p>
            <a:r>
              <a:rPr lang="pa-IN" b="1" dirty="0" smtClean="0"/>
              <a:t>ਪੋਸ਼ਣ, ਸਫਾਈ ਅਤੇ ਸੁਰੱਖਿਆ ਬਾਰੇ ਗਿਆਨ ਪ੍ਰਾਪਤ ਕਰੋ</a:t>
            </a:r>
            <a:endParaRPr lang="en-US" b="1" dirty="0" smtClean="0"/>
          </a:p>
          <a:p>
            <a:r>
              <a:rPr lang="pa-IN" b="1" dirty="0" smtClean="0"/>
              <a:t>ਸਕਾਰਾਤਮਕ ਸਿਹਤ ਰਵੱਈਏ ਦਾ ਵਿਕਾਸ ਕਰੋ।</a:t>
            </a:r>
            <a:endParaRPr lang="en-US" b="1" dirty="0" smtClean="0"/>
          </a:p>
          <a:p>
            <a:r>
              <a:rPr lang="pa-IN" b="1" dirty="0" smtClean="0"/>
              <a:t> ਚੰਗੀ ਨਿੱਜੀ ਅਤੇ ਵਾਤਾਵਰਣ ਸਫਾਈ ਦਾ ਅਭਿਆਸ ਕਰੋ।</a:t>
            </a:r>
            <a:endParaRPr lang="en-US" b="1" dirty="0" smtClean="0"/>
          </a:p>
          <a:p>
            <a:r>
              <a:rPr lang="pa-IN" b="1" dirty="0" smtClean="0"/>
              <a:t> ਬਿਮਾਰੀ ਦੀ ਰੋਕਥਾਮ ਦੇ ਤਰੀਕੇ ਸਿੱਖੋ। </a:t>
            </a:r>
            <a:endParaRPr lang="en-US" b="1" dirty="0" smtClean="0"/>
          </a:p>
          <a:p>
            <a:r>
              <a:rPr lang="pa-IN" b="1" dirty="0" smtClean="0"/>
              <a:t>ਭਾਵਨਾਤਮਕ ਅਤੇ ਮਾਨਸਿਕ ਸੰਤੁਲਨ ਬਣਾਈ ਰੱਖੋ। ਸਿਗਰਟਨੋਸ਼ੀ ਅਤੇ ਨਸ਼ਿਆਂ ਵਰਗੀਆਂ ਨੁਕਸਾਨਦੇਹ ਆਦਤਾਂ ਤੋਂ ਬਚੋ।</a:t>
            </a:r>
            <a:endParaRPr lang="en-US" b="1" dirty="0" smtClean="0"/>
          </a:p>
          <a:p>
            <a:r>
              <a:rPr lang="pa-IN" b="1" dirty="0" smtClean="0"/>
              <a:t> ਭਾਈਚਾਰਕ ਸਿਹਤ ਪ੍ਰਤੀ ਜ਼ਿੰਮੇਵਾਰੀ ਵਿਕਸਤ ਕਰੋ।</a:t>
            </a:r>
            <a:endParaRPr lang="en-US" b="1"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3. Importance of Health Education in School Curriculum</a:t>
            </a:r>
            <a:br>
              <a:rPr lang="en-US" b="1" dirty="0" smtClean="0"/>
            </a:br>
            <a:endParaRPr lang="en-US" dirty="0"/>
          </a:p>
        </p:txBody>
      </p:sp>
      <p:sp>
        <p:nvSpPr>
          <p:cNvPr id="3" name="Content Placeholder 2"/>
          <p:cNvSpPr>
            <a:spLocks noGrp="1"/>
          </p:cNvSpPr>
          <p:nvPr>
            <p:ph idx="1"/>
          </p:nvPr>
        </p:nvSpPr>
        <p:spPr>
          <a:xfrm>
            <a:off x="457200" y="1142984"/>
            <a:ext cx="8229600" cy="5500726"/>
          </a:xfrm>
        </p:spPr>
        <p:txBody>
          <a:bodyPr>
            <a:normAutofit fontScale="70000" lnSpcReduction="20000"/>
          </a:bodyPr>
          <a:lstStyle/>
          <a:p>
            <a:r>
              <a:rPr lang="en-US" b="1" dirty="0" smtClean="0"/>
              <a:t>Health Education plays a vital role in the overall development of students.</a:t>
            </a:r>
          </a:p>
          <a:p>
            <a:r>
              <a:rPr lang="en-US" b="1" dirty="0" smtClean="0"/>
              <a:t>Physical Development</a:t>
            </a:r>
            <a:br>
              <a:rPr lang="en-US" b="1" dirty="0" smtClean="0"/>
            </a:br>
            <a:r>
              <a:rPr lang="en-US" b="1" dirty="0" smtClean="0"/>
              <a:t>Helps in building strong and healthy bodies.</a:t>
            </a:r>
          </a:p>
          <a:p>
            <a:r>
              <a:rPr lang="en-US" b="1" dirty="0" smtClean="0"/>
              <a:t>Mental Development</a:t>
            </a:r>
            <a:br>
              <a:rPr lang="en-US" b="1" dirty="0" smtClean="0"/>
            </a:br>
            <a:r>
              <a:rPr lang="en-US" b="1" dirty="0" smtClean="0"/>
              <a:t>Reduces stress and improves emotional stability.</a:t>
            </a:r>
          </a:p>
          <a:p>
            <a:r>
              <a:rPr lang="en-US" b="1" dirty="0" smtClean="0"/>
              <a:t>Formation of Good Habits</a:t>
            </a:r>
            <a:br>
              <a:rPr lang="en-US" b="1" dirty="0" smtClean="0"/>
            </a:br>
            <a:r>
              <a:rPr lang="en-US" b="1" dirty="0" smtClean="0"/>
              <a:t>Encourages cleanliness, discipline, and regular exercise.</a:t>
            </a:r>
          </a:p>
          <a:p>
            <a:r>
              <a:rPr lang="en-US" b="1" dirty="0" smtClean="0"/>
              <a:t>Disease Prevention</a:t>
            </a:r>
            <a:br>
              <a:rPr lang="en-US" b="1" dirty="0" smtClean="0"/>
            </a:br>
            <a:r>
              <a:rPr lang="en-US" b="1" dirty="0" smtClean="0"/>
              <a:t>Creates awareness about common diseases and vaccinations.</a:t>
            </a:r>
          </a:p>
          <a:p>
            <a:r>
              <a:rPr lang="en-US" b="1" dirty="0" smtClean="0"/>
              <a:t>Improves Academic Performance</a:t>
            </a:r>
            <a:br>
              <a:rPr lang="en-US" b="1" dirty="0" smtClean="0"/>
            </a:br>
            <a:r>
              <a:rPr lang="en-US" b="1" dirty="0" smtClean="0"/>
              <a:t>Healthy students learn better and perform well.</a:t>
            </a:r>
          </a:p>
          <a:p>
            <a:r>
              <a:rPr lang="en-US" b="1" dirty="0" smtClean="0"/>
              <a:t>Social Adjustment</a:t>
            </a:r>
            <a:br>
              <a:rPr lang="en-US" b="1" dirty="0" smtClean="0"/>
            </a:br>
            <a:r>
              <a:rPr lang="en-US" b="1" dirty="0" smtClean="0"/>
              <a:t>Develops cooperation, leadership, and social responsibility.</a:t>
            </a:r>
          </a:p>
          <a:p>
            <a:r>
              <a:rPr lang="en-US" b="1" dirty="0" smtClean="0"/>
              <a:t>Character Building</a:t>
            </a:r>
            <a:br>
              <a:rPr lang="en-US" b="1" dirty="0" smtClean="0"/>
            </a:br>
            <a:r>
              <a:rPr lang="en-US" b="1" dirty="0" smtClean="0"/>
              <a:t>Promotes self-control, honesty, and moral values.</a:t>
            </a:r>
          </a:p>
          <a:p>
            <a:r>
              <a:rPr lang="en-US" b="1" dirty="0" smtClean="0"/>
              <a:t>National Development</a:t>
            </a:r>
            <a:br>
              <a:rPr lang="en-US" b="1" dirty="0" smtClean="0"/>
            </a:br>
            <a:r>
              <a:rPr lang="en-US" b="1" dirty="0" smtClean="0"/>
              <a:t>Healthy citizens contribute to national progress.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a-IN" dirty="0" smtClean="0"/>
              <a:t>3. ਸਕੂਲੀ ਪਾਠਕ੍ਰਮ ਵਿੱਚ ਸਿਹਤ ਸਿੱਖਿਆ ਦੀ ਮਹੱਤਤਾ</a:t>
            </a:r>
            <a:endParaRPr lang="en-US" dirty="0"/>
          </a:p>
        </p:txBody>
      </p:sp>
      <p:sp>
        <p:nvSpPr>
          <p:cNvPr id="3" name="Content Placeholder 2"/>
          <p:cNvSpPr>
            <a:spLocks noGrp="1"/>
          </p:cNvSpPr>
          <p:nvPr>
            <p:ph idx="1"/>
          </p:nvPr>
        </p:nvSpPr>
        <p:spPr>
          <a:xfrm>
            <a:off x="428596" y="1571612"/>
            <a:ext cx="8229600" cy="4972072"/>
          </a:xfrm>
        </p:spPr>
        <p:txBody>
          <a:bodyPr>
            <a:normAutofit fontScale="70000" lnSpcReduction="20000"/>
          </a:bodyPr>
          <a:lstStyle/>
          <a:p>
            <a:r>
              <a:rPr lang="pa-IN" b="1" dirty="0" smtClean="0"/>
              <a:t>ਸਿਹਤ ਸਿੱਖਿਆ ਵਿਦਿਆਰਥੀਆਂ ਦੇ ਸਮੁੱਚੇ ਵਿਕਾਸ ਵਿੱਚ ਮਹੱਤਵਪੂਰਨ ਭੂਮਿਕਾ ਨਿਭਾਉਂਦੀ ਹੈ।</a:t>
            </a:r>
            <a:endParaRPr lang="en-US" b="1" dirty="0" smtClean="0"/>
          </a:p>
          <a:p>
            <a:r>
              <a:rPr lang="pa-IN" b="1" dirty="0" smtClean="0"/>
              <a:t> ਸਰੀਰਕ ਵਿਕਾਸ ਮਜ਼ਬੂਤ ​​ਅਤੇ ਸਿਹਤਮੰਦ ਸਰੀਰ ਬਣਾਉਣ ਵਿੱਚ ਮਦਦ ਕਰਦਾ ਹੈ। </a:t>
            </a:r>
            <a:endParaRPr lang="en-US" b="1" dirty="0" smtClean="0"/>
          </a:p>
          <a:p>
            <a:r>
              <a:rPr lang="pa-IN" b="1" dirty="0" smtClean="0"/>
              <a:t>ਮਾਨਸਿਕ ਵਿਕਾਸ ਤਣਾਅ ਘਟਾਉਂਦਾ ਹੈ ਅਤੇ ਭਾਵਨਾਤਮਕ ਸਥਿਰਤਾ ਵਿੱਚ ਸੁਧਾਰ ਕਰਦਾ ਹੈ। </a:t>
            </a:r>
            <a:endParaRPr lang="en-US" b="1" dirty="0" smtClean="0"/>
          </a:p>
          <a:p>
            <a:r>
              <a:rPr lang="pa-IN" b="1" dirty="0" smtClean="0"/>
              <a:t>ਆਦਤਾਂ ਦਾ ਗਠਨ ਸਫਾਈ, ਅਨੁਸ਼ਾਸਨ ਅਤੇ ਨਿਯਮਤ ਕਸਰਤ ਨੂੰ ਉਤਸ਼ਾਹਿਤ ਕਰਦਾ ਹੈ। </a:t>
            </a:r>
            <a:endParaRPr lang="en-US" b="1" dirty="0" smtClean="0"/>
          </a:p>
          <a:p>
            <a:r>
              <a:rPr lang="pa-IN" b="1" dirty="0" smtClean="0"/>
              <a:t>ਬਿਮਾਰੀ ਰੋਕਥਾਮ ਆਮ ਬਿਮਾਰੀਆਂ ਅਤੇ ਟੀਕਿਆਂ ਬਾਰੇ ਜਾਗਰੂਕਤਾ ਪੈਦਾ ਕਰਦਾ ਹੈ।</a:t>
            </a:r>
            <a:endParaRPr lang="en-US" b="1" dirty="0" smtClean="0"/>
          </a:p>
          <a:p>
            <a:r>
              <a:rPr lang="pa-IN" b="1" dirty="0" smtClean="0"/>
              <a:t> ਪ੍ਰਦਰਸ਼ਨ ਵਿੱਚ ਸੁਧਾਰ ਕਰਦਾ ਹੈ ਸਿਹਤਮੰਦ ਵਿਦਿਆਰਥੀ ਬਿਹਤਰ ਸਿੱਖਦੇ ਹਨ ਅਤੇ ਵਧੀਆ ਪ੍ਰਦਰਸ਼ਨ ਕਰਦੇ ਹਨ।</a:t>
            </a:r>
            <a:endParaRPr lang="en-US" b="1" dirty="0" smtClean="0"/>
          </a:p>
          <a:p>
            <a:r>
              <a:rPr lang="pa-IN" b="1" dirty="0" smtClean="0"/>
              <a:t> ਸਮਾਜਿਕ ਸਮਾਯੋਜਨ ਸਹਿਯੋਗ, ਲੀਡਰਸ਼ਿਪ ਅਤੇ ਸਮਾਜਿਕ ਜ਼ਿੰਮੇਵਾਰੀ ਵਿਕਸਤ ਕਰਦਾ ਹੈ। </a:t>
            </a:r>
            <a:endParaRPr lang="en-US" b="1" dirty="0" smtClean="0"/>
          </a:p>
          <a:p>
            <a:r>
              <a:rPr lang="pa-IN" b="1" dirty="0" smtClean="0"/>
              <a:t>ਚਰਿੱਤਰ ਨਿਰਮਾਣ ਸਵੈ-ਨਿਯੰਤਰਣ, ਇਮਾਨਦਾਰੀ ਅਤੇ ਨੈਤਿਕ ਕਦਰਾਂ-ਕੀਮਤਾਂ ਨੂੰ ਉਤਸ਼ਾਹਿਤ ਕਰਦਾ ਹੈ।</a:t>
            </a:r>
            <a:endParaRPr lang="en-US" b="1" dirty="0" smtClean="0"/>
          </a:p>
          <a:p>
            <a:r>
              <a:rPr lang="pa-IN" b="1" dirty="0" smtClean="0"/>
              <a:t> ਰਾਸ਼ਟਰੀ ਵਿਕਾਸ ਸਿਹਤਮੰਦ ਨਾਗਰਿਕ ਰਾਸ਼ਟਰੀ ਤਰੱਕੀ ਵਿੱਚ ਯੋਗਦਾਨ ਪਾਉਂਦੇ ਹਨ।</a:t>
            </a:r>
            <a:endParaRPr lang="en-US"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70</TotalTime>
  <Words>766</Words>
  <Application>Microsoft Office PowerPoint</Application>
  <PresentationFormat>On-screen Show (4:3)</PresentationFormat>
  <Paragraphs>83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Module</vt:lpstr>
      <vt:lpstr>Slide 1</vt:lpstr>
      <vt:lpstr>Health Education 1. Concept of Health Education </vt:lpstr>
      <vt:lpstr>ਸਿਹਤ ਸਿੱਖਿਆ</vt:lpstr>
      <vt:lpstr> 2. Aims and Objectives of Health Education Aims </vt:lpstr>
      <vt:lpstr>ਸਿਹਤ ਸਿੱਖਿਆ ਦੇ ਮੁੱਖ ਉਦੇਸ਼ ਹਨ: </vt:lpstr>
      <vt:lpstr>Objectives  Health Education helps students to</vt:lpstr>
      <vt:lpstr>ਉਦੇਸ਼ </vt:lpstr>
      <vt:lpstr>3. Importance of Health Education in School Curriculum </vt:lpstr>
      <vt:lpstr>3. ਸਕੂਲੀ ਪਾਠਕ੍ਰਮ ਵਿੱਚ ਸਿਹਤ ਸਿੱਖਿਆ ਦੀ ਮਹੱਤਤਾ</vt:lpstr>
      <vt:lpstr>4. Principles of Health Education The following are the main principles of Health Education</vt:lpstr>
      <vt:lpstr>4. ਸਿਹਤ ਸਿੱਖਿਆ ਦੇ ਸਿਧਾਂਤ</vt:lpstr>
      <vt:lpstr>Conclusion </vt:lpstr>
      <vt:lpstr>ਸਿੱਟਾ</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Education 1. Concept of Health Education </dc:title>
  <dc:creator>Hp</dc:creator>
  <cp:lastModifiedBy>Hp</cp:lastModifiedBy>
  <cp:revision>15</cp:revision>
  <dcterms:created xsi:type="dcterms:W3CDTF">2026-01-25T16:02:39Z</dcterms:created>
  <dcterms:modified xsi:type="dcterms:W3CDTF">2026-01-31T05:25:06Z</dcterms:modified>
</cp:coreProperties>
</file>