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13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CC690B-6141-4C12-BE4C-5FEA66BEB577}" type="datetimeFigureOut">
              <a:rPr lang="en-US" smtClean="0"/>
              <a:pPr/>
              <a:t>1/31/2026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BC85C0-47C7-46FD-AAB7-C8079038A32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BC85C0-47C7-46FD-AAB7-C8079038A323}"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000A57A-36D5-4B47-BE87-AAC129330FCA}" type="datetimeFigureOut">
              <a:rPr lang="en-US" smtClean="0"/>
              <a:pPr/>
              <a:t>1/31/2026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126671C-9108-4BA4-8CBA-EE962EB03ED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00A57A-36D5-4B47-BE87-AAC129330FCA}" type="datetimeFigureOut">
              <a:rPr lang="en-US" smtClean="0"/>
              <a:pPr/>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6671C-9108-4BA4-8CBA-EE962EB03E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00A57A-36D5-4B47-BE87-AAC129330FCA}" type="datetimeFigureOut">
              <a:rPr lang="en-US" smtClean="0"/>
              <a:pPr/>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6671C-9108-4BA4-8CBA-EE962EB03ED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00A57A-36D5-4B47-BE87-AAC129330FCA}" type="datetimeFigureOut">
              <a:rPr lang="en-US" smtClean="0"/>
              <a:pPr/>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6671C-9108-4BA4-8CBA-EE962EB03E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000A57A-36D5-4B47-BE87-AAC129330FCA}" type="datetimeFigureOut">
              <a:rPr lang="en-US" smtClean="0"/>
              <a:pPr/>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6671C-9108-4BA4-8CBA-EE962EB03ED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000A57A-36D5-4B47-BE87-AAC129330FCA}" type="datetimeFigureOut">
              <a:rPr lang="en-US" smtClean="0"/>
              <a:pPr/>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6671C-9108-4BA4-8CBA-EE962EB03ED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000A57A-36D5-4B47-BE87-AAC129330FCA}" type="datetimeFigureOut">
              <a:rPr lang="en-US" smtClean="0"/>
              <a:pPr/>
              <a:t>1/31/2026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26671C-9108-4BA4-8CBA-EE962EB03ED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000A57A-36D5-4B47-BE87-AAC129330FCA}" type="datetimeFigureOut">
              <a:rPr lang="en-US" smtClean="0"/>
              <a:pPr/>
              <a:t>1/31/2026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26671C-9108-4BA4-8CBA-EE962EB03ED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00A57A-36D5-4B47-BE87-AAC129330FCA}" type="datetimeFigureOut">
              <a:rPr lang="en-US" smtClean="0"/>
              <a:pPr/>
              <a:t>1/31/2026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26671C-9108-4BA4-8CBA-EE962EB03E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000A57A-36D5-4B47-BE87-AAC129330FCA}" type="datetimeFigureOut">
              <a:rPr lang="en-US" smtClean="0"/>
              <a:pPr/>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6671C-9108-4BA4-8CBA-EE962EB03ED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000A57A-36D5-4B47-BE87-AAC129330FCA}" type="datetimeFigureOut">
              <a:rPr lang="en-US" smtClean="0"/>
              <a:pPr/>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126671C-9108-4BA4-8CBA-EE962EB03ED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000A57A-36D5-4B47-BE87-AAC129330FCA}" type="datetimeFigureOut">
              <a:rPr lang="en-US" smtClean="0"/>
              <a:pPr/>
              <a:t>1/31/2026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126671C-9108-4BA4-8CBA-EE962EB03ED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5795"/>
            <a:ext cx="7772400" cy="1428759"/>
          </a:xfrm>
        </p:spPr>
        <p:txBody>
          <a:bodyPr>
            <a:normAutofit fontScale="90000"/>
          </a:bodyPr>
          <a:lstStyle/>
          <a:p>
            <a:r>
              <a:rPr lang="en-US" sz="4900" b="1" dirty="0" smtClean="0"/>
              <a:t>Physical Education</a:t>
            </a:r>
            <a:br>
              <a:rPr lang="en-US" sz="4900" b="1" dirty="0" smtClean="0"/>
            </a:br>
            <a:r>
              <a:rPr lang="en-US" sz="4900" b="1" dirty="0" smtClean="0"/>
              <a:t>1. Concept of Physical Education</a:t>
            </a:r>
            <a:r>
              <a:rPr lang="en-US" b="1" dirty="0" smtClean="0"/>
              <a:t/>
            </a:r>
            <a:br>
              <a:rPr lang="en-US" b="1" dirty="0" smtClean="0"/>
            </a:br>
            <a:endParaRPr lang="en-US" dirty="0"/>
          </a:p>
        </p:txBody>
      </p:sp>
      <p:sp>
        <p:nvSpPr>
          <p:cNvPr id="3" name="Subtitle 2"/>
          <p:cNvSpPr>
            <a:spLocks noGrp="1"/>
          </p:cNvSpPr>
          <p:nvPr>
            <p:ph type="subTitle" idx="1"/>
          </p:nvPr>
        </p:nvSpPr>
        <p:spPr>
          <a:xfrm>
            <a:off x="500034" y="2000240"/>
            <a:ext cx="8072494" cy="4714908"/>
          </a:xfrm>
        </p:spPr>
        <p:txBody>
          <a:bodyPr>
            <a:normAutofit lnSpcReduction="10000"/>
          </a:bodyPr>
          <a:lstStyle/>
          <a:p>
            <a:r>
              <a:rPr lang="en-US" sz="3600" dirty="0" smtClean="0">
                <a:latin typeface="Arial Black" pitchFamily="34" charset="0"/>
              </a:rPr>
              <a:t>Physical Education is an important part of education that helps in the physical, mental, social, and emotional development of students through physical activities, games, sports, and exercises. It makes students healthy, active, and disciplined</a:t>
            </a:r>
            <a:r>
              <a:rPr lang="en-US" dirty="0" smtClean="0"/>
              <a: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ChatGPT Image Jan 26, 2026, 11_52_15 AM.png"/>
          <p:cNvPicPr>
            <a:picLocks noGrp="1" noChangeAspect="1"/>
          </p:cNvPicPr>
          <p:nvPr>
            <p:ph idx="1"/>
          </p:nvPr>
        </p:nvPicPr>
        <p:blipFill>
          <a:blip r:embed="rId2"/>
          <a:stretch>
            <a:fillRect/>
          </a:stretch>
        </p:blipFill>
        <p:spPr>
          <a:xfrm>
            <a:off x="0" y="0"/>
            <a:ext cx="9143999" cy="6858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UNJABI PHY.png"/>
          <p:cNvPicPr>
            <a:picLocks noGrp="1" noChangeAspect="1"/>
          </p:cNvPicPr>
          <p:nvPr>
            <p:ph idx="1"/>
          </p:nvPr>
        </p:nvPicPr>
        <p:blipFill>
          <a:blip r:embed="rId2"/>
          <a:stretch>
            <a:fillRect/>
          </a:stretch>
        </p:blipFill>
        <p:spPr>
          <a:xfrm>
            <a:off x="0" y="0"/>
            <a:ext cx="9143999" cy="6858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785818"/>
          </a:xfrm>
        </p:spPr>
        <p:txBody>
          <a:bodyPr>
            <a:normAutofit fontScale="90000"/>
          </a:bodyPr>
          <a:lstStyle/>
          <a:p>
            <a:r>
              <a:rPr lang="en-US" b="1" dirty="0" smtClean="0"/>
              <a:t/>
            </a:r>
            <a:br>
              <a:rPr lang="en-US" b="1" dirty="0" smtClean="0"/>
            </a:br>
            <a:r>
              <a:rPr lang="en-US" b="1" dirty="0" smtClean="0"/>
              <a:t/>
            </a:r>
            <a:br>
              <a:rPr lang="en-US" b="1" dirty="0" smtClean="0"/>
            </a:br>
            <a:r>
              <a:rPr lang="pa-IN" b="1" dirty="0" smtClean="0"/>
              <a:t> </a:t>
            </a:r>
            <a:r>
              <a:rPr lang="pa-IN" sz="4400" b="1" dirty="0" smtClean="0"/>
              <a:t>ਸਰੀਰਕ ਸਿੱਖਿਆ (</a:t>
            </a:r>
            <a:r>
              <a:rPr lang="en-US" sz="4400" b="1" dirty="0" smtClean="0"/>
              <a:t>Physical Education)</a:t>
            </a:r>
            <a:endParaRPr lang="en-US" sz="4400" dirty="0"/>
          </a:p>
        </p:txBody>
      </p:sp>
      <p:sp>
        <p:nvSpPr>
          <p:cNvPr id="3" name="Content Placeholder 2"/>
          <p:cNvSpPr>
            <a:spLocks noGrp="1"/>
          </p:cNvSpPr>
          <p:nvPr>
            <p:ph idx="1"/>
          </p:nvPr>
        </p:nvSpPr>
        <p:spPr>
          <a:xfrm>
            <a:off x="457200" y="1714488"/>
            <a:ext cx="8229600" cy="4929222"/>
          </a:xfrm>
        </p:spPr>
        <p:txBody>
          <a:bodyPr>
            <a:normAutofit/>
          </a:bodyPr>
          <a:lstStyle/>
          <a:p>
            <a:r>
              <a:rPr lang="en-US" sz="3600" b="1" dirty="0" smtClean="0"/>
              <a:t>1. </a:t>
            </a:r>
            <a:r>
              <a:rPr lang="pa-IN" sz="3600" b="1" dirty="0" smtClean="0"/>
              <a:t>ਸਰੀਰਕ ਸਿੱਖਿਆ ਦਾ ਸੰਕਲਪ (</a:t>
            </a:r>
            <a:r>
              <a:rPr lang="en-US" sz="3600" b="1" dirty="0" smtClean="0"/>
              <a:t>Concept)</a:t>
            </a:r>
          </a:p>
          <a:p>
            <a:r>
              <a:rPr lang="pa-IN" sz="3600" b="1" dirty="0" smtClean="0"/>
              <a:t>ਸਰੀਰਕ ਸਿੱਖਿਆ ਉਹ ਸਿੱਖਿਆ ਹੈ ਜਿਸ ਰਾਹੀਂ ਵਿਦਿਆਰਥੀਆਂ ਦਾ ਸਰੀਰਕ, ਮਾਨਸਿਕ, ਸਮਾਜਿਕ ਅਤੇ ਭਾਵਨਾਤਮਕ ਵਿਕਾਸ ਖੇਡਾਂ, ਵਿਆਯਾਮ ਅਤੇ ਗਤੀਵਿਧੀਆਂ ਰਾਹੀਂ ਕੀਤਾ ਜਾਂਦਾ ਹੈ। ਇਹ ਵਿਦਿਆਰਥੀਆਂ ਨੂੰ ਤੰਦਰੁਸਤ, ਸਰਗਰਮ ਅਤੇ ਅਨੁਸ਼ਾਸਿਤ ਬਣਾਉਂਦੀ ਹੈ।</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571504"/>
          </a:xfrm>
        </p:spPr>
        <p:txBody>
          <a:bodyPr>
            <a:normAutofit fontScale="90000"/>
          </a:bodyPr>
          <a:lstStyle/>
          <a:p>
            <a:r>
              <a:rPr lang="en-US" b="1" dirty="0" smtClean="0"/>
              <a:t>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Aims of Physical Education</a:t>
            </a:r>
            <a:endParaRPr lang="en-US" dirty="0"/>
          </a:p>
        </p:txBody>
      </p:sp>
      <p:sp>
        <p:nvSpPr>
          <p:cNvPr id="3" name="Content Placeholder 2"/>
          <p:cNvSpPr>
            <a:spLocks noGrp="1"/>
          </p:cNvSpPr>
          <p:nvPr>
            <p:ph idx="1"/>
          </p:nvPr>
        </p:nvSpPr>
        <p:spPr>
          <a:xfrm>
            <a:off x="457200" y="1000108"/>
            <a:ext cx="8472518" cy="5857892"/>
          </a:xfrm>
        </p:spPr>
        <p:txBody>
          <a:bodyPr>
            <a:normAutofit fontScale="85000" lnSpcReduction="10000"/>
          </a:bodyPr>
          <a:lstStyle/>
          <a:p>
            <a:r>
              <a:rPr lang="en-US" b="1" dirty="0" smtClean="0"/>
              <a:t>The main aims of Physical Education are:</a:t>
            </a:r>
          </a:p>
          <a:p>
            <a:r>
              <a:rPr lang="en-US" b="1" dirty="0" smtClean="0"/>
              <a:t>Physical Development</a:t>
            </a:r>
            <a:br>
              <a:rPr lang="en-US" b="1" dirty="0" smtClean="0"/>
            </a:br>
            <a:r>
              <a:rPr lang="en-US" b="1" dirty="0" smtClean="0"/>
              <a:t>To make the body strong, healthy, and fit.</a:t>
            </a:r>
          </a:p>
          <a:p>
            <a:r>
              <a:rPr lang="en-US" b="1" dirty="0" smtClean="0"/>
              <a:t>Mental Development</a:t>
            </a:r>
            <a:br>
              <a:rPr lang="en-US" b="1" dirty="0" smtClean="0"/>
            </a:br>
            <a:r>
              <a:rPr lang="en-US" b="1" dirty="0" smtClean="0"/>
              <a:t>To improve concentration, confidence, and thinking ability.</a:t>
            </a:r>
          </a:p>
          <a:p>
            <a:r>
              <a:rPr lang="en-US" b="1" dirty="0" smtClean="0"/>
              <a:t>Social Development</a:t>
            </a:r>
            <a:br>
              <a:rPr lang="en-US" b="1" dirty="0" smtClean="0"/>
            </a:br>
            <a:r>
              <a:rPr lang="en-US" b="1" dirty="0" smtClean="0"/>
              <a:t>To develop teamwork, cooperation, and good relationships.</a:t>
            </a:r>
          </a:p>
          <a:p>
            <a:r>
              <a:rPr lang="en-US" b="1" dirty="0" smtClean="0"/>
              <a:t>Emotional Development</a:t>
            </a:r>
            <a:br>
              <a:rPr lang="en-US" b="1" dirty="0" smtClean="0"/>
            </a:br>
            <a:r>
              <a:rPr lang="en-US" b="1" dirty="0" smtClean="0"/>
              <a:t>To control emotions and reduce stress and anxiety.</a:t>
            </a:r>
          </a:p>
          <a:p>
            <a:r>
              <a:rPr lang="en-US" b="1" dirty="0" smtClean="0"/>
              <a:t>Moral Development</a:t>
            </a:r>
            <a:br>
              <a:rPr lang="en-US" b="1" dirty="0" smtClean="0"/>
            </a:br>
            <a:r>
              <a:rPr lang="en-US" b="1" dirty="0" smtClean="0"/>
              <a:t>To develop discipline, honesty, fairness, and sportsmanship.</a:t>
            </a:r>
          </a:p>
          <a:p>
            <a:r>
              <a:rPr lang="en-US" b="1" dirty="0" smtClean="0"/>
              <a:t>Character Building</a:t>
            </a:r>
            <a:br>
              <a:rPr lang="en-US" b="1" dirty="0" smtClean="0"/>
            </a:br>
            <a:r>
              <a:rPr lang="en-US" b="1" dirty="0" smtClean="0"/>
              <a:t>To build good habits, leadership, and responsibility.</a:t>
            </a:r>
          </a:p>
          <a:p>
            <a:r>
              <a:rPr lang="en-US" b="1" dirty="0" smtClean="0"/>
              <a:t>In short:</a:t>
            </a:r>
          </a:p>
          <a:p>
            <a:r>
              <a:rPr lang="en-US" b="1" dirty="0" smtClean="0"/>
              <a:t>The main aim of Physical Education is the overall development of body, mind, and character of students</a:t>
            </a:r>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500042"/>
            <a:ext cx="7929618" cy="1000132"/>
          </a:xfrm>
        </p:spPr>
        <p:txBody>
          <a:bodyPr>
            <a:noAutofit/>
          </a:bodyPr>
          <a:lstStyle/>
          <a:p>
            <a:r>
              <a:rPr lang="en-US" sz="3200" b="1" dirty="0" smtClean="0"/>
              <a:t/>
            </a:r>
            <a:br>
              <a:rPr lang="en-US" sz="3200" b="1" dirty="0" smtClean="0"/>
            </a:br>
            <a:r>
              <a:rPr lang="pa-IN" sz="3200" b="1" dirty="0" smtClean="0"/>
              <a:t> </a:t>
            </a:r>
            <a:r>
              <a:rPr lang="en-US" sz="3200" b="1" dirty="0" smtClean="0"/>
              <a:t/>
            </a:r>
            <a:br>
              <a:rPr lang="en-US" sz="3200" b="1" dirty="0" smtClean="0"/>
            </a:br>
            <a:r>
              <a:rPr lang="en-US" sz="3200" b="1" dirty="0" smtClean="0"/>
              <a:t/>
            </a:r>
            <a:br>
              <a:rPr lang="en-US" sz="3200" b="1" dirty="0" smtClean="0"/>
            </a:br>
            <a:r>
              <a:rPr lang="pa-IN" sz="3200" b="1" dirty="0" smtClean="0"/>
              <a:t>ਸਰੀਰਕ </a:t>
            </a:r>
            <a:r>
              <a:rPr lang="pa-IN" sz="3200" b="1" dirty="0" smtClean="0"/>
              <a:t>ਸਿੱਖਿਆ ਦੇ ਉਦੇਸ਼ (</a:t>
            </a:r>
            <a:r>
              <a:rPr lang="en-US" sz="3200" b="1" dirty="0" smtClean="0"/>
              <a:t>Aims of Physical Education)</a:t>
            </a:r>
            <a:endParaRPr lang="en-US" sz="3200" dirty="0"/>
          </a:p>
        </p:txBody>
      </p:sp>
      <p:sp>
        <p:nvSpPr>
          <p:cNvPr id="4" name="Content Placeholder 3"/>
          <p:cNvSpPr>
            <a:spLocks noGrp="1"/>
          </p:cNvSpPr>
          <p:nvPr>
            <p:ph idx="1"/>
          </p:nvPr>
        </p:nvSpPr>
        <p:spPr>
          <a:xfrm>
            <a:off x="285720" y="1600200"/>
            <a:ext cx="8643998" cy="5257800"/>
          </a:xfrm>
        </p:spPr>
        <p:txBody>
          <a:bodyPr>
            <a:normAutofit fontScale="92500" lnSpcReduction="10000"/>
          </a:bodyPr>
          <a:lstStyle/>
          <a:p>
            <a:r>
              <a:rPr lang="pa-IN" b="1" dirty="0" smtClean="0"/>
              <a:t>ਸਰੀਰਕ ਸਿੱਖਿਆ ਦੇ ਮੁੱਖ ਉਦੇਸ਼ ਹੇਠ ਲਿਖੇ ਹਨ:</a:t>
            </a:r>
          </a:p>
          <a:p>
            <a:r>
              <a:rPr lang="pa-IN" b="1" dirty="0" smtClean="0"/>
              <a:t>ਸਰੀਰਕ ਵਿਕਾਸ</a:t>
            </a:r>
            <a:br>
              <a:rPr lang="pa-IN" b="1" dirty="0" smtClean="0"/>
            </a:br>
            <a:r>
              <a:rPr lang="pa-IN" b="1" dirty="0" smtClean="0"/>
              <a:t>ਸਰੀਰ ਨੂੰ ਮਜ਼ਬੂਤ, ਤੰਦਰੁਸਤ ਅਤੇ ਫਿੱਟ ਬਣਾਉਣਾ।</a:t>
            </a:r>
          </a:p>
          <a:p>
            <a:r>
              <a:rPr lang="pa-IN" b="1" dirty="0" smtClean="0"/>
              <a:t>ਮਾਨਸਿਕ ਵਿਕਾਸ</a:t>
            </a:r>
            <a:br>
              <a:rPr lang="pa-IN" b="1" dirty="0" smtClean="0"/>
            </a:br>
            <a:r>
              <a:rPr lang="pa-IN" b="1" dirty="0" smtClean="0"/>
              <a:t>ਧਿਆਨ, ਆਤਮ-ਵਿਸ਼ਵਾਸ ਅਤੇ ਸੋਚਣ ਦੀ ਸਮਰੱਥਾ ਨੂੰ ਵਧਾਉਣਾ।</a:t>
            </a:r>
          </a:p>
          <a:p>
            <a:r>
              <a:rPr lang="pa-IN" b="1" dirty="0" smtClean="0"/>
              <a:t>ਸਮਾਜਿਕ ਵਿਕਾਸ</a:t>
            </a:r>
            <a:br>
              <a:rPr lang="pa-IN" b="1" dirty="0" smtClean="0"/>
            </a:br>
            <a:r>
              <a:rPr lang="pa-IN" b="1" dirty="0" smtClean="0"/>
              <a:t>ਟੀਮ ਵਰਕ, ਸਹਿਯੋਗ ਅਤੇ ਚੰਗੇ ਸੰਬੰਧ ਬਣਾਉਣਾ।</a:t>
            </a:r>
          </a:p>
          <a:p>
            <a:r>
              <a:rPr lang="pa-IN" b="1" dirty="0" smtClean="0"/>
              <a:t>ਭਾਵਨਾਤਮਕ ਵਿਕਾਸ</a:t>
            </a:r>
            <a:br>
              <a:rPr lang="pa-IN" b="1" dirty="0" smtClean="0"/>
            </a:br>
            <a:r>
              <a:rPr lang="pa-IN" b="1" dirty="0" smtClean="0"/>
              <a:t>ਭਾਵਨਾਵਾਂ ‘ਤੇ ਕਾਬੂ ਪਾਉਣਾ ਅਤੇ ਤਣਾਅ ਘਟਾਉਣਾ।</a:t>
            </a:r>
          </a:p>
          <a:p>
            <a:r>
              <a:rPr lang="pa-IN" b="1" dirty="0" smtClean="0"/>
              <a:t>ਨੈਤਿਕ ਵਿਕਾਸ</a:t>
            </a:r>
            <a:br>
              <a:rPr lang="pa-IN" b="1" dirty="0" smtClean="0"/>
            </a:br>
            <a:r>
              <a:rPr lang="pa-IN" b="1" dirty="0" smtClean="0"/>
              <a:t>ਅਨੁਸ਼ਾਸਨ, ਇਮਾਨਦਾਰੀ ਅਤੇ ਖੇਡ-ਭਾਵਨਾ ਪੈਦਾ ਕਰਨਾ।</a:t>
            </a:r>
          </a:p>
          <a:p>
            <a:r>
              <a:rPr lang="pa-IN" b="1" dirty="0" smtClean="0"/>
              <a:t>ਚਰਿਤਰ ਨਿਰਮਾਣ</a:t>
            </a:r>
            <a:br>
              <a:rPr lang="pa-IN" b="1" dirty="0" smtClean="0"/>
            </a:br>
            <a:r>
              <a:rPr lang="pa-IN" b="1" dirty="0" smtClean="0"/>
              <a:t>ਚੰਗੀਆਂ ਆਦਤਾਂ, ਨੇਤ੍ਰਿਤਵ ਅਤੇ ਜ਼ਿੰਮੇਵਾਰੀ ਵਿਕਸਿਤ ਕਰਨਾ</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670"/>
            <a:ext cx="8229600" cy="214314"/>
          </a:xfrm>
        </p:spPr>
        <p:txBody>
          <a:bodyPr>
            <a:noAutofit/>
          </a:bodyPr>
          <a:lstStyle/>
          <a:p>
            <a:r>
              <a:rPr lang="en-US" sz="6600" b="1" dirty="0" smtClean="0"/>
              <a:t>Objectives:</a:t>
            </a:r>
            <a:br>
              <a:rPr lang="en-US" sz="6600" b="1" dirty="0" smtClean="0"/>
            </a:br>
            <a:endParaRPr lang="en-US" sz="6600" dirty="0"/>
          </a:p>
        </p:txBody>
      </p:sp>
      <p:sp>
        <p:nvSpPr>
          <p:cNvPr id="3" name="Content Placeholder 2"/>
          <p:cNvSpPr>
            <a:spLocks noGrp="1"/>
          </p:cNvSpPr>
          <p:nvPr>
            <p:ph idx="1"/>
          </p:nvPr>
        </p:nvSpPr>
        <p:spPr>
          <a:xfrm>
            <a:off x="457200" y="1142984"/>
            <a:ext cx="8472518" cy="5500726"/>
          </a:xfrm>
        </p:spPr>
        <p:txBody>
          <a:bodyPr>
            <a:normAutofit lnSpcReduction="10000"/>
          </a:bodyPr>
          <a:lstStyle/>
          <a:p>
            <a:r>
              <a:rPr lang="en-US" sz="3600" b="1" dirty="0" smtClean="0"/>
              <a:t>Physical Development – Improves strength, stamina, and flexibility</a:t>
            </a:r>
          </a:p>
          <a:p>
            <a:r>
              <a:rPr lang="en-US" sz="3600" b="1" dirty="0" smtClean="0"/>
              <a:t>Mental Development – Increases concentration and confidence</a:t>
            </a:r>
          </a:p>
          <a:p>
            <a:r>
              <a:rPr lang="en-US" sz="3600" b="1" dirty="0" smtClean="0"/>
              <a:t>Social Development – Teaches cooperation and teamwork</a:t>
            </a:r>
          </a:p>
          <a:p>
            <a:r>
              <a:rPr lang="en-US" sz="3600" b="1" dirty="0" smtClean="0"/>
              <a:t>Emotional Development – Controls stress and emotions</a:t>
            </a:r>
          </a:p>
          <a:p>
            <a:r>
              <a:rPr lang="en-US" sz="3600" b="1" dirty="0" smtClean="0"/>
              <a:t>Moral Development – Develops honesty, fairness, and leadership</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4422"/>
            <a:ext cx="8229600" cy="571504"/>
          </a:xfrm>
        </p:spPr>
        <p:txBody>
          <a:bodyPr>
            <a:normAutofit fontScale="90000"/>
          </a:bodyPr>
          <a:lstStyle/>
          <a:p>
            <a:r>
              <a:rPr lang="pa-IN" sz="3600" b="1" dirty="0" smtClean="0"/>
              <a:t> </a:t>
            </a:r>
            <a:r>
              <a:rPr lang="en-US" sz="3600" b="1" dirty="0" smtClean="0"/>
              <a:t>                                                                              </a:t>
            </a:r>
            <a:r>
              <a:rPr lang="pa-IN" sz="4000" b="1" dirty="0" smtClean="0"/>
              <a:t>ਵਿਸ਼ੇਸ਼ </a:t>
            </a:r>
            <a:r>
              <a:rPr lang="pa-IN" sz="4000" b="1" dirty="0" smtClean="0"/>
              <a:t>ਉਦੇਸ਼ (</a:t>
            </a:r>
            <a:r>
              <a:rPr lang="en-US" sz="4000" b="1" dirty="0" smtClean="0"/>
              <a:t>Objectives):</a:t>
            </a:r>
            <a:br>
              <a:rPr lang="en-US" sz="4000" b="1" dirty="0" smtClean="0"/>
            </a:br>
            <a:endParaRPr lang="en-US" sz="4000" dirty="0"/>
          </a:p>
        </p:txBody>
      </p:sp>
      <p:sp>
        <p:nvSpPr>
          <p:cNvPr id="3" name="Content Placeholder 2"/>
          <p:cNvSpPr>
            <a:spLocks noGrp="1"/>
          </p:cNvSpPr>
          <p:nvPr>
            <p:ph idx="1"/>
          </p:nvPr>
        </p:nvSpPr>
        <p:spPr/>
        <p:txBody>
          <a:bodyPr>
            <a:normAutofit fontScale="70000" lnSpcReduction="20000"/>
          </a:bodyPr>
          <a:lstStyle/>
          <a:p>
            <a:r>
              <a:rPr lang="pa-IN" sz="4600" b="1" dirty="0" smtClean="0">
                <a:solidFill>
                  <a:srgbClr val="FF0000"/>
                </a:solidFill>
              </a:rPr>
              <a:t>ਸਰੀਰਕ ਵਿਕਾਸ – ਤਾਕਤ, ਫੁਰਤੀ ਅਤੇ ਸਹਿਨਸ਼ੀਲਤਾ ਵਧਾਉਣਾ</a:t>
            </a:r>
          </a:p>
          <a:p>
            <a:r>
              <a:rPr lang="pa-IN" sz="4600" b="1" dirty="0" smtClean="0">
                <a:solidFill>
                  <a:srgbClr val="FF0000"/>
                </a:solidFill>
              </a:rPr>
              <a:t>ਮਾਨਸਿਕ ਵਿਕਾਸ – ਧਿਆਨ, ਸੋਚ ਅਤੇ ਆਤਮ-ਵਿਸ਼ਵਾਸ ਵਧਾਉਣਾ</a:t>
            </a:r>
          </a:p>
          <a:p>
            <a:r>
              <a:rPr lang="pa-IN" sz="4600" b="1" dirty="0" smtClean="0">
                <a:solidFill>
                  <a:srgbClr val="FF0000"/>
                </a:solidFill>
              </a:rPr>
              <a:t>ਸਮਾਜਿਕ ਵਿਕਾਸ – ਟੀਮ ਵਰਕ ਅਤੇ ਸਹਿਯੋਗ ਸਿੱਖਾਉਣਾ</a:t>
            </a:r>
          </a:p>
          <a:p>
            <a:r>
              <a:rPr lang="pa-IN" sz="4600" b="1" dirty="0" smtClean="0">
                <a:solidFill>
                  <a:srgbClr val="FF0000"/>
                </a:solidFill>
              </a:rPr>
              <a:t>ਭਾਵਨਾਤਮਕ ਵਿਕਾਸ – ਤਣਾਅ ‘ਤੇ ਕਾਬੂ ਅਤੇ ਆਤਮ-ਨਿਯੰਤਰਣ</a:t>
            </a:r>
          </a:p>
          <a:p>
            <a:r>
              <a:rPr lang="pa-IN" sz="4600" b="1" dirty="0" smtClean="0">
                <a:solidFill>
                  <a:srgbClr val="FF0000"/>
                </a:solidFill>
              </a:rPr>
              <a:t>ਨੈਤਿਕ ਵਿਕਾਸ – ਇਮਾਨਦਾਰੀ, ਖੇਡ-ਭਾਵਨਾ ਅਤੇ ਨਿਆਂਪ੍ਰੀਤਾ</a:t>
            </a:r>
          </a:p>
          <a:p>
            <a:endParaRPr lang="en-US"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3050"/>
            <a:ext cx="8229600" cy="285752"/>
          </a:xfrm>
        </p:spPr>
        <p:txBody>
          <a:bodyPr>
            <a:normAutofit fontScale="90000"/>
          </a:bodyPr>
          <a:lstStyle/>
          <a:p>
            <a:r>
              <a:rPr lang="en-US" b="1" dirty="0" smtClean="0"/>
              <a:t>.</a:t>
            </a:r>
            <a:br>
              <a:rPr lang="en-US" b="1" dirty="0" smtClean="0"/>
            </a:br>
            <a:r>
              <a:rPr lang="en-US" sz="4400" b="1" dirty="0" smtClean="0"/>
              <a:t> </a:t>
            </a:r>
            <a:r>
              <a:rPr lang="en-US" sz="4400" b="1" dirty="0" smtClean="0"/>
              <a:t>Need and Importance of Physical Education in School Curriculum</a:t>
            </a:r>
            <a:r>
              <a:rPr lang="en-US" b="1" dirty="0" smtClean="0"/>
              <a:t/>
            </a:r>
            <a:br>
              <a:rPr lang="en-US" b="1" dirty="0" smtClean="0"/>
            </a:br>
            <a:endParaRPr lang="en-US" dirty="0"/>
          </a:p>
        </p:txBody>
      </p:sp>
      <p:sp>
        <p:nvSpPr>
          <p:cNvPr id="3" name="Content Placeholder 2"/>
          <p:cNvSpPr>
            <a:spLocks noGrp="1"/>
          </p:cNvSpPr>
          <p:nvPr>
            <p:ph idx="1"/>
          </p:nvPr>
        </p:nvSpPr>
        <p:spPr>
          <a:xfrm>
            <a:off x="457200" y="1600200"/>
            <a:ext cx="8543956" cy="5043510"/>
          </a:xfrm>
        </p:spPr>
        <p:txBody>
          <a:bodyPr>
            <a:normAutofit/>
          </a:bodyPr>
          <a:lstStyle/>
          <a:p>
            <a:r>
              <a:rPr lang="en-US" b="1" dirty="0" smtClean="0">
                <a:solidFill>
                  <a:schemeClr val="accent6"/>
                </a:solidFill>
              </a:rPr>
              <a:t>Physical Education is necessary in schools because:</a:t>
            </a:r>
          </a:p>
          <a:p>
            <a:r>
              <a:rPr lang="en-US" b="1" dirty="0" smtClean="0">
                <a:solidFill>
                  <a:schemeClr val="accent6"/>
                </a:solidFill>
              </a:rPr>
              <a:t>It keeps students physically fit and healthy</a:t>
            </a:r>
          </a:p>
          <a:p>
            <a:r>
              <a:rPr lang="en-US" b="1" dirty="0" smtClean="0">
                <a:solidFill>
                  <a:schemeClr val="accent6"/>
                </a:solidFill>
              </a:rPr>
              <a:t>It prevents diseases and obesity</a:t>
            </a:r>
          </a:p>
          <a:p>
            <a:r>
              <a:rPr lang="en-US" b="1" dirty="0" smtClean="0">
                <a:solidFill>
                  <a:schemeClr val="accent6"/>
                </a:solidFill>
              </a:rPr>
              <a:t>It improves learning ability and memory</a:t>
            </a:r>
          </a:p>
          <a:p>
            <a:r>
              <a:rPr lang="en-US" b="1" dirty="0" smtClean="0">
                <a:solidFill>
                  <a:schemeClr val="accent6"/>
                </a:solidFill>
              </a:rPr>
              <a:t>It develops sportsmanship and discipline</a:t>
            </a:r>
          </a:p>
          <a:p>
            <a:r>
              <a:rPr lang="en-US" b="1" dirty="0" smtClean="0">
                <a:solidFill>
                  <a:schemeClr val="accent6"/>
                </a:solidFill>
              </a:rPr>
              <a:t>It builds self-confidence and leadership</a:t>
            </a:r>
          </a:p>
          <a:p>
            <a:r>
              <a:rPr lang="en-US" b="1" dirty="0" smtClean="0">
                <a:solidFill>
                  <a:schemeClr val="accent6"/>
                </a:solidFill>
              </a:rPr>
              <a:t>It reduces stress and mental pressure</a:t>
            </a:r>
          </a:p>
          <a:p>
            <a:r>
              <a:rPr lang="en-US" b="1" dirty="0" smtClean="0">
                <a:solidFill>
                  <a:schemeClr val="accent6"/>
                </a:solidFill>
              </a:rPr>
              <a:t>It helps in personality development</a:t>
            </a:r>
          </a:p>
          <a:p>
            <a:r>
              <a:rPr lang="en-US" b="1" dirty="0" smtClean="0">
                <a:solidFill>
                  <a:schemeClr val="accent6"/>
                </a:solidFill>
              </a:rPr>
              <a:t>Therefore, Physical Education plays a vital role in the overall development of students.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32"/>
            <a:ext cx="8229600" cy="560406"/>
          </a:xfrm>
        </p:spPr>
        <p:txBody>
          <a:bodyPr>
            <a:normAutofit fontScale="90000"/>
          </a:bodyPr>
          <a:lstStyle/>
          <a:p>
            <a:r>
              <a:rPr lang="pa-IN" b="1" dirty="0" smtClean="0"/>
              <a:t>3. ਸਕੂਲ ਪਾਠਕ੍ਰਮ ਵਿੱਚ ਸਰੀਰਕ ਸਿੱਖਿਆ ਦੀ ਲੋੜ ਅਤੇ ਮਹੱਤਤਾ</a:t>
            </a:r>
            <a:endParaRPr lang="en-US" dirty="0"/>
          </a:p>
        </p:txBody>
      </p:sp>
      <p:sp>
        <p:nvSpPr>
          <p:cNvPr id="3" name="Content Placeholder 2"/>
          <p:cNvSpPr>
            <a:spLocks noGrp="1"/>
          </p:cNvSpPr>
          <p:nvPr>
            <p:ph idx="1"/>
          </p:nvPr>
        </p:nvSpPr>
        <p:spPr>
          <a:xfrm>
            <a:off x="457200" y="1600200"/>
            <a:ext cx="8229600" cy="5043510"/>
          </a:xfrm>
        </p:spPr>
        <p:txBody>
          <a:bodyPr>
            <a:normAutofit/>
          </a:bodyPr>
          <a:lstStyle/>
          <a:p>
            <a:pPr>
              <a:buNone/>
            </a:pPr>
            <a:endParaRPr lang="pa-IN" b="1" dirty="0" smtClean="0"/>
          </a:p>
          <a:p>
            <a:r>
              <a:rPr lang="pa-IN" b="1" dirty="0" smtClean="0"/>
              <a:t>(</a:t>
            </a:r>
            <a:r>
              <a:rPr lang="en-US" b="1" dirty="0" smtClean="0"/>
              <a:t>Need and Importance)**</a:t>
            </a:r>
          </a:p>
          <a:p>
            <a:r>
              <a:rPr lang="pa-IN" b="1" dirty="0" smtClean="0"/>
              <a:t>ਸਕੂਲਾਂ ਵਿੱਚ ਸਰੀਰਕ ਸਿੱਖਿਆ ਬਹੁਤ ਜ਼ਰੂਰੀ ਹੈ ਕਿਉਂਕਿ:</a:t>
            </a:r>
          </a:p>
          <a:p>
            <a:r>
              <a:rPr lang="pa-IN" b="1" dirty="0" smtClean="0"/>
              <a:t>ਇਹ ਵਿਦਿਆਰਥੀਆਂ ਨੂੰ ਤੰਦਰੁਸਤ ਅਤੇ ਫਿੱਟ ਰੱਖਦੀ ਹੈ</a:t>
            </a:r>
          </a:p>
          <a:p>
            <a:r>
              <a:rPr lang="pa-IN" b="1" dirty="0" smtClean="0"/>
              <a:t>ਬਿਮਾਰੀਆਂ ਅਤੇ ਮੋਟਾਪੇ ਤੋਂ ਬਚਾਉਂਦੀ ਹੈ</a:t>
            </a:r>
          </a:p>
          <a:p>
            <a:r>
              <a:rPr lang="pa-IN" b="1" dirty="0" smtClean="0"/>
              <a:t>ਪੜ੍ਹਾਈ ਵਿੱਚ ਧਿਆਨ ਅਤੇ ਯਾਦਸ਼ਕਤੀ ਵਧਾਉਂਦੀ ਹੈ</a:t>
            </a:r>
          </a:p>
          <a:p>
            <a:r>
              <a:rPr lang="pa-IN" b="1" dirty="0" smtClean="0"/>
              <a:t>ਅਨੁਸ਼ਾਸਨ ਅਤੇ ਸਮੇਂ ਦੀ ਕਦਰ ਸਿਖਾਉਂਦੀ ਹੈ</a:t>
            </a:r>
          </a:p>
          <a:p>
            <a:r>
              <a:rPr lang="pa-IN" b="1" dirty="0" smtClean="0"/>
              <a:t>ਆਤਮ-ਵਿਸ਼ਵਾਸ ਅਤੇ ਨੇਤ੍ਰਿਤਵ ਗੁਣ ਵਿਕਸਿਤ ਕਰਦੀ ਹੈ</a:t>
            </a:r>
          </a:p>
          <a:p>
            <a:r>
              <a:rPr lang="pa-IN" b="1" dirty="0" smtClean="0"/>
              <a:t>ਤਣਾਅ ਅਤੇ ਚਿੰਤਾ ਘਟਾਉਂਦੀ ਹੈ</a:t>
            </a:r>
          </a:p>
          <a:p>
            <a:r>
              <a:rPr lang="pa-IN" b="1" dirty="0" smtClean="0"/>
              <a:t>ਵਿਅਕਤਿਤਵ ਦੇ ਸਰਬਾਂਗੀਣ ਵਿਕਾਸ ਵਿੱਚ ਮਦਦ ਕਰਦੀ </a:t>
            </a:r>
            <a:r>
              <a:rPr lang="pa-IN" dirty="0" smtClean="0"/>
              <a:t>ਹੈ</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14400" y="857232"/>
            <a:ext cx="8229600" cy="714380"/>
          </a:xfrm>
        </p:spPr>
        <p:txBody>
          <a:bodyPr>
            <a:noAutofit/>
          </a:bodyPr>
          <a:lstStyle/>
          <a:p>
            <a:r>
              <a:rPr lang="en-US" sz="5400" b="1" dirty="0" smtClean="0"/>
              <a:t>In short: </a:t>
            </a:r>
            <a:r>
              <a:rPr lang="pa-IN" sz="5400" b="1" dirty="0" smtClean="0"/>
              <a:t>ਸੰਖੇਪ ਵਿੱਚ</a:t>
            </a:r>
            <a:r>
              <a:rPr lang="pa-IN" sz="4000" b="1" dirty="0" smtClean="0"/>
              <a:t>:</a:t>
            </a:r>
            <a:br>
              <a:rPr lang="pa-IN" sz="4000" b="1" dirty="0" smtClean="0"/>
            </a:br>
            <a:endParaRPr lang="en-US" sz="4000" dirty="0"/>
          </a:p>
        </p:txBody>
      </p:sp>
      <p:sp>
        <p:nvSpPr>
          <p:cNvPr id="3" name="Content Placeholder 2"/>
          <p:cNvSpPr>
            <a:spLocks noGrp="1"/>
          </p:cNvSpPr>
          <p:nvPr>
            <p:ph idx="1"/>
          </p:nvPr>
        </p:nvSpPr>
        <p:spPr/>
        <p:txBody>
          <a:bodyPr>
            <a:normAutofit fontScale="92500" lnSpcReduction="10000"/>
          </a:bodyPr>
          <a:lstStyle/>
          <a:p>
            <a:r>
              <a:rPr lang="en-US" sz="4400" b="1" dirty="0" smtClean="0"/>
              <a:t>The main aim of Physical Education is the overall development of body, mind, and character of students.</a:t>
            </a:r>
          </a:p>
          <a:p>
            <a:r>
              <a:rPr lang="pa-IN" sz="4400" b="1" dirty="0" smtClean="0"/>
              <a:t>ਸਰੀਰਕ ਸਿੱਖਿਆ ਦਾ ਮੁੱਖ ਉਦੇਸ਼ ਵਿਦਿਆਰਥੀਆਂ ਦਾ ਸਰੀਰਕ, ਮਾਨਸਿਕ ਅਤੇ ਚਰਿਤਰਕ ਵਿਕਾਸ ਕਰਨਾ ਹੈ।</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43</TotalTime>
  <Words>386</Words>
  <Application>Microsoft Office PowerPoint</Application>
  <PresentationFormat>On-screen Show (4:3)</PresentationFormat>
  <Paragraphs>60</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Flow</vt:lpstr>
      <vt:lpstr>Physical Education 1. Concept of Physical Education </vt:lpstr>
      <vt:lpstr>   ਸਰੀਰਕ ਸਿੱਖਿਆ (Physical Education)</vt:lpstr>
      <vt:lpstr>                                                                                       Aims of Physical Education</vt:lpstr>
      <vt:lpstr>    ਸਰੀਰਕ ਸਿੱਖਿਆ ਦੇ ਉਦੇਸ਼ (Aims of Physical Education)</vt:lpstr>
      <vt:lpstr>Objectives: </vt:lpstr>
      <vt:lpstr>                                                                               ਵਿਸ਼ੇਸ਼ ਉਦੇਸ਼ (Objectives): </vt:lpstr>
      <vt:lpstr>.  Need and Importance of Physical Education in School Curriculum </vt:lpstr>
      <vt:lpstr>3. ਸਕੂਲ ਪਾਠਕ੍ਰਮ ਵਿੱਚ ਸਰੀਰਕ ਸਿੱਖਿਆ ਦੀ ਲੋੜ ਅਤੇ ਮਹੱਤਤਾ</vt:lpstr>
      <vt:lpstr>In short: ਸੰਖੇਪ ਵਿੱਚ: </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Education 1. Concept of Physical Education </dc:title>
  <dc:creator>Hp</dc:creator>
  <cp:lastModifiedBy>Hp</cp:lastModifiedBy>
  <cp:revision>12</cp:revision>
  <dcterms:created xsi:type="dcterms:W3CDTF">2026-01-26T06:35:16Z</dcterms:created>
  <dcterms:modified xsi:type="dcterms:W3CDTF">2026-01-31T06:30:12Z</dcterms:modified>
</cp:coreProperties>
</file>