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7181A-FC1D-4FAF-BB70-876760BDB2B0}" type="datetimeFigureOut">
              <a:rPr lang="en-US" smtClean="0"/>
              <a:t>1/26/2026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3B298-A413-47E4-AE24-718ADAE736F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33B298-A413-47E4-AE24-718ADAE736F3}"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33B298-A413-47E4-AE24-718ADAE736F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9EBCF37-3224-45B1-BE85-92A062393504}" type="datetimeFigureOut">
              <a:rPr lang="en-US" smtClean="0"/>
              <a:t>1/26/2026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0B267E9-005A-4B47-8E1E-BB41B5AF0F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B267E9-005A-4B47-8E1E-BB41B5AF0F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B267E9-005A-4B47-8E1E-BB41B5AF0F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B267E9-005A-4B47-8E1E-BB41B5AF0F7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0B267E9-005A-4B47-8E1E-BB41B5AF0F7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B267E9-005A-4B47-8E1E-BB41B5AF0F7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0B267E9-005A-4B47-8E1E-BB41B5AF0F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0B267E9-005A-4B47-8E1E-BB41B5AF0F7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9EBCF37-3224-45B1-BE85-92A062393504}" type="datetimeFigureOut">
              <a:rPr lang="en-US" smtClean="0"/>
              <a:t>1/26/2026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0B267E9-005A-4B47-8E1E-BB41B5AF0F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9EBCF37-3224-45B1-BE85-92A062393504}" type="datetimeFigureOut">
              <a:rPr lang="en-US" smtClean="0"/>
              <a:t>1/26/2026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0B267E9-005A-4B47-8E1E-BB41B5AF0F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EBCF37-3224-45B1-BE85-92A062393504}" type="datetimeFigureOut">
              <a:rPr lang="en-US" smtClean="0"/>
              <a:t>1/26/2026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0B267E9-005A-4B47-8E1E-BB41B5AF0F7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9EBCF37-3224-45B1-BE85-92A062393504}" type="datetimeFigureOut">
              <a:rPr lang="en-US" smtClean="0"/>
              <a:t>1/26/2026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0B267E9-005A-4B47-8E1E-BB41B5AF0F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3"/>
            <a:ext cx="7772400" cy="785818"/>
          </a:xfrm>
        </p:spPr>
        <p:txBody>
          <a:bodyPr>
            <a:normAutofit fontScale="90000"/>
          </a:bodyPr>
          <a:lstStyle/>
          <a:p>
            <a:r>
              <a:rPr lang="en-US" b="1" dirty="0" smtClean="0"/>
              <a:t>Abuse: </a:t>
            </a:r>
            <a:r>
              <a:rPr lang="en-US" b="1" dirty="0" err="1" smtClean="0"/>
              <a:t>MeaninDrug</a:t>
            </a:r>
            <a:r>
              <a:rPr lang="en-US" b="1" dirty="0" smtClean="0"/>
              <a:t> </a:t>
            </a:r>
            <a:endParaRPr lang="en-US" b="1" dirty="0" smtClean="0"/>
          </a:p>
        </p:txBody>
      </p:sp>
      <p:sp>
        <p:nvSpPr>
          <p:cNvPr id="3" name="Subtitle 2"/>
          <p:cNvSpPr>
            <a:spLocks noGrp="1"/>
          </p:cNvSpPr>
          <p:nvPr>
            <p:ph type="subTitle" idx="1"/>
          </p:nvPr>
        </p:nvSpPr>
        <p:spPr>
          <a:xfrm>
            <a:off x="500034" y="1214422"/>
            <a:ext cx="8072494" cy="5357850"/>
          </a:xfrm>
        </p:spPr>
        <p:txBody>
          <a:bodyPr>
            <a:normAutofit lnSpcReduction="10000"/>
          </a:bodyPr>
          <a:lstStyle/>
          <a:p>
            <a:r>
              <a:rPr lang="en-US" sz="3600" b="1" dirty="0" smtClean="0"/>
              <a:t>Drug abuse means the excessive or wrong use of drugs (medicines, alcohol, tobacco, or illegal substances) that harms the body and mind. When a person becomes dependent on drugs, it is called addiction.</a:t>
            </a:r>
          </a:p>
          <a:p>
            <a:r>
              <a:rPr lang="en-US" sz="3600" b="1" dirty="0" smtClean="0"/>
              <a:t>Examples: Alcohol, tobacco, heroin, cocaine, sleeping pills, painkillers, etc.</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857916"/>
          </a:xfrm>
        </p:spPr>
        <p:txBody>
          <a:bodyPr>
            <a:normAutofit/>
          </a:bodyPr>
          <a:lstStyle/>
          <a:p>
            <a:r>
              <a:rPr lang="pa-IN" b="1" dirty="0" smtClean="0"/>
              <a:t>ਸੈਮੀਨਾਰ ਅਤੇ ਵਰਕਸ਼ਾਪ ਕਰਵਾਉਣਾ।</a:t>
            </a:r>
          </a:p>
          <a:p>
            <a:r>
              <a:rPr lang="pa-IN" b="1" dirty="0" smtClean="0"/>
              <a:t>ਕੌਂਸਲਿੰਗ ਸਹੂਲਤਾਂ।</a:t>
            </a:r>
          </a:p>
          <a:p>
            <a:r>
              <a:rPr lang="pa-IN" b="1" dirty="0" smtClean="0"/>
              <a:t>ਨੈਤਿਕ ਮੁੱਲਾਂ ਦੀ ਸਿੱਖਿਆ।</a:t>
            </a:r>
          </a:p>
          <a:p>
            <a:r>
              <a:rPr lang="pa-IN" b="1" dirty="0" smtClean="0"/>
              <a:t>ਸਿਹਤਮੰਦ ਜੀਵਨ ਲਈ ਪ੍ਰੇਰਿਤ ਕਰਨਾ।</a:t>
            </a:r>
          </a:p>
          <a:p>
            <a:r>
              <a:rPr lang="pa-IN" b="1" dirty="0" smtClean="0"/>
              <a:t>ਨਤੀਜਾ (</a:t>
            </a:r>
            <a:r>
              <a:rPr lang="en-US" b="1" dirty="0" smtClean="0"/>
              <a:t>Conclusion)</a:t>
            </a:r>
          </a:p>
          <a:p>
            <a:r>
              <a:rPr lang="pa-IN" b="1" dirty="0" smtClean="0"/>
              <a:t>ਨਸ਼ਿਆਂ ਦੀ ਲਤ ਇੱਕ ਗੰਭੀਰ ਸਮਕਾਲੀ ਸਿਹਤ ਸਮੱਸਿਆ ਹੈ, ਜੋ ਵਿਅਕਤੀ ਅਤੇ ਸਮਾਜ ਦੋਵਾਂ ਨੂੰ ਨੁਕਸਾਨ ਪਹੁੰਚਾਂਦੀ ਹੈ। ਸਹੀ ਸਿੱਖਿਆ, ਪਰਿਵਾਰਕ ਸਹਿਯੋਗ ਅਤੇ ਸਿਹਤਮੰਦ ਜੀਵਨ ਸ਼ੈਲੀ ਰਾਹੀਂ ਇਸ ਤੋਂ ਬਚਿਆ ਜਾ ਸਕਦਾ ਹੈ। ਨਸ਼ਾ-ਰਹਿਤ ਜੀਵਨ ਹੀ ਸੁਖੀ ਅਤੇ ਸਫਲ ਜੀਵਨ ਹੈ।</a:t>
            </a:r>
          </a:p>
          <a:p>
            <a:endParaRPr lang="en-US" dirty="0"/>
          </a:p>
        </p:txBody>
      </p:sp>
      <p:sp>
        <p:nvSpPr>
          <p:cNvPr id="2" name="Title 1"/>
          <p:cNvSpPr>
            <a:spLocks noGrp="1"/>
          </p:cNvSpPr>
          <p:nvPr>
            <p:ph type="title"/>
          </p:nvPr>
        </p:nvSpPr>
        <p:spPr>
          <a:xfrm>
            <a:off x="457200" y="274638"/>
            <a:ext cx="8229600" cy="654032"/>
          </a:xfrm>
        </p:spPr>
        <p:txBody>
          <a:bodyPr>
            <a:normAutofit fontScale="90000"/>
          </a:bodyPr>
          <a:lstStyle/>
          <a:p>
            <a:r>
              <a:rPr lang="pa-IN" b="1" dirty="0" smtClean="0"/>
              <a:t>ਸਕੂਲ ਅਤੇ ਅਧਿਆਪਕਾਂ ਦੀ ਭੂਮਿਕਾ</a:t>
            </a:r>
            <a:br>
              <a:rPr lang="pa-IN" b="1"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useee.png"/>
          <p:cNvPicPr>
            <a:picLocks noGrp="1" noChangeAspect="1"/>
          </p:cNvPicPr>
          <p:nvPr>
            <p:ph idx="1"/>
          </p:nvPr>
        </p:nvPicPr>
        <p:blipFill>
          <a:blip r:embed="rId2"/>
          <a:stretch>
            <a:fillRect/>
          </a:stretch>
        </p:blipFill>
        <p:spPr>
          <a:xfrm>
            <a:off x="0" y="0"/>
            <a:ext cx="9144000" cy="6858000"/>
          </a:xfrm>
        </p:spPr>
      </p:pic>
      <p:sp>
        <p:nvSpPr>
          <p:cNvPr id="3" name="Title 2"/>
          <p:cNvSpPr>
            <a:spLocks noGrp="1"/>
          </p:cNvSpPr>
          <p:nvPr>
            <p:ph type="title"/>
          </p:nvPr>
        </p:nvSpPr>
        <p:spPr>
          <a:xfrm>
            <a:off x="785786" y="-357214"/>
            <a:ext cx="7901014" cy="357214"/>
          </a:xfrm>
        </p:spPr>
        <p:txBody>
          <a:bodyPr>
            <a:normAutofit fontScale="90000"/>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357850"/>
          </a:xfrm>
        </p:spPr>
        <p:txBody>
          <a:bodyPr>
            <a:noAutofit/>
          </a:bodyPr>
          <a:lstStyle/>
          <a:p>
            <a:r>
              <a:rPr lang="pa-IN" sz="3600" b="1" dirty="0" smtClean="0"/>
              <a:t>ਨਸ਼ਿਆਂ ਦੀ ਲਤ ਦਾ ਅਰਥ ਹੈ ਦਵਾਈਆਂ, ਸ਼ਰਾਬ, ਤਮਾਕੂ ਜਾਂ ਗੈਰਕਾਨੂੰਨੀ ਨਸ਼ਿਆਂ ਦੀ ਗਲਤ ਜਾਂ ਜ਼ਿਆਦਾ ਵਰਤੋਂ ਕਰਨਾ, ਜੋ ਸਰੀਰ ਅਤੇ ਮਨ ਨੂੰ ਨੁਕਸਾਨ ਪਹੁੰਚਾਂਦੀ ਹੈ। ਜਦੋਂ ਵਿਅਕਤੀ ਨਸ਼ਿਆਂ ‘ਤੇ ਨਿਰਭਰ ਹੋ ਜਾਂਦਾ ਹੈ, ਤਾਂ ਇਸਨੂੰ ਨਸ਼ਿਆਂ ਦੀ ਆਦਤ (</a:t>
            </a:r>
            <a:r>
              <a:rPr lang="en-US" sz="3600" b="1" dirty="0" smtClean="0"/>
              <a:t>Addiction) </a:t>
            </a:r>
            <a:r>
              <a:rPr lang="pa-IN" sz="3600" b="1" dirty="0" smtClean="0"/>
              <a:t>ਕਿਹਾ ਜਾਂਦਾ ਹੈ।</a:t>
            </a:r>
          </a:p>
          <a:p>
            <a:r>
              <a:rPr lang="pa-IN" sz="3600" b="1" dirty="0" smtClean="0"/>
              <a:t>ਉਦਾਹਰਨ: ਸ਼ਰਾਬ, ਸਿਗਰਟ, ਅਫੀਮ, ਹੀਰੋਇਨ, ਗਾਂਜਾ, ਨੀਂਦ ਦੀਆਂ ਗੋਲੀਆਂ ਆਦਿ।</a:t>
            </a:r>
            <a:endParaRPr lang="pa-IN" sz="3600" b="1" dirty="0"/>
          </a:p>
        </p:txBody>
      </p:sp>
      <p:sp>
        <p:nvSpPr>
          <p:cNvPr id="2" name="Title 1"/>
          <p:cNvSpPr>
            <a:spLocks noGrp="1"/>
          </p:cNvSpPr>
          <p:nvPr>
            <p:ph type="title"/>
          </p:nvPr>
        </p:nvSpPr>
        <p:spPr>
          <a:xfrm>
            <a:off x="457200" y="500042"/>
            <a:ext cx="8229600" cy="500066"/>
          </a:xfrm>
        </p:spPr>
        <p:txBody>
          <a:bodyPr>
            <a:normAutofit fontScale="90000"/>
          </a:bodyPr>
          <a:lstStyle/>
          <a:p>
            <a:r>
              <a:rPr lang="pa-IN" b="1" dirty="0" smtClean="0"/>
              <a:t>ਨਸ਼ਿਆਂ ਦੀ ਲਤ: ਅਰਥ</a:t>
            </a:r>
            <a:br>
              <a:rPr lang="pa-IN" b="1"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857892"/>
          </a:xfrm>
        </p:spPr>
        <p:txBody>
          <a:bodyPr>
            <a:normAutofit/>
          </a:bodyPr>
          <a:lstStyle/>
          <a:p>
            <a:r>
              <a:rPr lang="en-US" b="1" dirty="0" smtClean="0"/>
              <a:t>Some main causes are:</a:t>
            </a:r>
          </a:p>
          <a:p>
            <a:r>
              <a:rPr lang="en-US" b="1" dirty="0" smtClean="0"/>
              <a:t>Peer Pressure – Friends may encourage drug use.</a:t>
            </a:r>
          </a:p>
          <a:p>
            <a:r>
              <a:rPr lang="en-US" b="1" dirty="0" smtClean="0"/>
              <a:t>Stress and Depression – Mental tension, failure, or family problems.</a:t>
            </a:r>
          </a:p>
          <a:p>
            <a:r>
              <a:rPr lang="en-US" b="1" dirty="0" smtClean="0"/>
              <a:t>Curiosity and Fun – Trying drugs for enjoyment.</a:t>
            </a:r>
          </a:p>
          <a:p>
            <a:r>
              <a:rPr lang="en-US" b="1" dirty="0" smtClean="0"/>
              <a:t>Lack of Awareness – Not knowing harmful effects.</a:t>
            </a:r>
          </a:p>
          <a:p>
            <a:r>
              <a:rPr lang="en-US" b="1" dirty="0" smtClean="0"/>
              <a:t>Family Problems – Broken homes, lack of guidance.</a:t>
            </a:r>
          </a:p>
          <a:p>
            <a:r>
              <a:rPr lang="en-US" b="1" dirty="0" smtClean="0"/>
              <a:t>Easy Availability – Drugs easily available in society.</a:t>
            </a:r>
          </a:p>
          <a:p>
            <a:endParaRPr lang="en-US" dirty="0"/>
          </a:p>
        </p:txBody>
      </p:sp>
      <p:sp>
        <p:nvSpPr>
          <p:cNvPr id="2" name="Title 1"/>
          <p:cNvSpPr>
            <a:spLocks noGrp="1"/>
          </p:cNvSpPr>
          <p:nvPr>
            <p:ph type="title"/>
          </p:nvPr>
        </p:nvSpPr>
        <p:spPr>
          <a:xfrm>
            <a:off x="457200" y="571480"/>
            <a:ext cx="8229600" cy="571504"/>
          </a:xfrm>
        </p:spPr>
        <p:txBody>
          <a:bodyPr>
            <a:normAutofit fontScale="90000"/>
          </a:bodyPr>
          <a:lstStyle/>
          <a:p>
            <a:r>
              <a:rPr lang="en-US" b="1" dirty="0" smtClean="0"/>
              <a:t>Causes of Drug Abuse</a:t>
            </a:r>
            <a:br>
              <a:rPr lang="en-US" b="1"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686800" cy="5572164"/>
          </a:xfrm>
        </p:spPr>
        <p:txBody>
          <a:bodyPr>
            <a:normAutofit/>
          </a:bodyPr>
          <a:lstStyle/>
          <a:p>
            <a:r>
              <a:rPr lang="pa-IN" b="1" dirty="0" smtClean="0"/>
              <a:t>ਨਸ਼ਿਆਂ ਦੀ ਲਤ ਪੈਣ ਦੇ ਮੁੱਖ ਕਾਰਨ ਇਹ ਹਨ:</a:t>
            </a:r>
          </a:p>
          <a:p>
            <a:r>
              <a:rPr lang="pa-IN" b="1" dirty="0" smtClean="0"/>
              <a:t>ਸਾਥੀਆਂ ਦਾ ਦਬਾਅ – ਦੋਸਤ ਨਸ਼ਾ ਕਰਨ ਲਈ ਮਜਬੂਰ ਕਰਦੇ ਹਨ।</a:t>
            </a:r>
          </a:p>
          <a:p>
            <a:r>
              <a:rPr lang="pa-IN" b="1" dirty="0" smtClean="0"/>
              <a:t>ਤਣਾਅ ਅਤੇ ਡਿਪ੍ਰੈਸ਼ਨ – ਮਨ ਦੀ ਪਰੇਸ਼ਾਨੀ, ਨਾਕਾਮੀ ਜਾਂ ਘਰੇਲੂ ਸਮੱਸਿਆਵਾਂ।</a:t>
            </a:r>
          </a:p>
          <a:p>
            <a:r>
              <a:rPr lang="pa-IN" b="1" dirty="0" smtClean="0"/>
              <a:t>ਜਿਗਿਆਸਾ ਅਤੇ ਮੌਜ-ਮਸਤੀ – ਮਜ਼ੇ ਲਈ ਅਜ਼ਮਾਉਣਾ।</a:t>
            </a:r>
          </a:p>
          <a:p>
            <a:r>
              <a:rPr lang="pa-IN" b="1" dirty="0" smtClean="0"/>
              <a:t>ਜਾਗਰੂਕਤਾ ਦੀ ਘਾਟ – ਨੁਕਸਾਨ ਬਾਰੇ ਜਾਣਕਾਰੀ ਨਾ ਹੋਣਾ।</a:t>
            </a:r>
          </a:p>
          <a:p>
            <a:r>
              <a:rPr lang="pa-IN" b="1" dirty="0" smtClean="0"/>
              <a:t>ਪਰਿਵਾਰਕ ਸਮੱਸਿਆਵਾਂ – ਮਾਪਿਆਂ ਦੀ ਘਾਟੀ ਦੇਖਭਾਲ।</a:t>
            </a:r>
          </a:p>
          <a:p>
            <a:r>
              <a:rPr lang="pa-IN" b="1" dirty="0" smtClean="0"/>
              <a:t>ਸੌਖੀ ਉਪਲਬਧਤਾ – ਨਸ਼ਿਆਂ ਦਾ ਆਸਾਨੀ ਨਾਲ ਮਿਲ ਜਾਣਾ।</a:t>
            </a:r>
          </a:p>
          <a:p>
            <a:endParaRPr lang="en-US" dirty="0"/>
          </a:p>
        </p:txBody>
      </p:sp>
      <p:sp>
        <p:nvSpPr>
          <p:cNvPr id="2" name="Title 1"/>
          <p:cNvSpPr>
            <a:spLocks noGrp="1"/>
          </p:cNvSpPr>
          <p:nvPr>
            <p:ph type="title"/>
          </p:nvPr>
        </p:nvSpPr>
        <p:spPr>
          <a:xfrm>
            <a:off x="457200" y="500042"/>
            <a:ext cx="8229600" cy="428628"/>
          </a:xfrm>
        </p:spPr>
        <p:txBody>
          <a:bodyPr>
            <a:normAutofit fontScale="90000"/>
          </a:bodyPr>
          <a:lstStyle/>
          <a:p>
            <a:r>
              <a:rPr lang="pa-IN" b="1" dirty="0" smtClean="0"/>
              <a:t>ਨਸ਼ਿਆਂ ਦੀ ਲਤ ਦੇ ਕਾਰਨ</a:t>
            </a:r>
            <a:br>
              <a:rPr lang="pa-IN" b="1"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472518" cy="5929354"/>
          </a:xfrm>
        </p:spPr>
        <p:txBody>
          <a:bodyPr>
            <a:normAutofit fontScale="77500" lnSpcReduction="20000"/>
          </a:bodyPr>
          <a:lstStyle/>
          <a:p>
            <a:r>
              <a:rPr lang="en-US" b="1" dirty="0" smtClean="0"/>
              <a:t>Drug abuse badly affects physical, mental, and social health.</a:t>
            </a:r>
          </a:p>
          <a:p>
            <a:r>
              <a:rPr lang="en-US" b="1" dirty="0" smtClean="0"/>
              <a:t>1. Physical Effects</a:t>
            </a:r>
          </a:p>
          <a:p>
            <a:r>
              <a:rPr lang="en-US" b="1" dirty="0" smtClean="0"/>
              <a:t>Weak body</a:t>
            </a:r>
          </a:p>
          <a:p>
            <a:r>
              <a:rPr lang="en-US" b="1" dirty="0" smtClean="0"/>
              <a:t>Heart and liver damage</a:t>
            </a:r>
          </a:p>
          <a:p>
            <a:r>
              <a:rPr lang="en-US" b="1" dirty="0" smtClean="0"/>
              <a:t>Loss of appetite</a:t>
            </a:r>
          </a:p>
          <a:p>
            <a:r>
              <a:rPr lang="en-US" b="1" dirty="0" smtClean="0"/>
              <a:t>Sleep problems</a:t>
            </a:r>
          </a:p>
          <a:p>
            <a:r>
              <a:rPr lang="en-US" b="1" dirty="0" smtClean="0"/>
              <a:t>Risk of diseases (HIV, Hepatitis)</a:t>
            </a:r>
          </a:p>
          <a:p>
            <a:r>
              <a:rPr lang="en-US" b="1" dirty="0" smtClean="0"/>
              <a:t>2. Mental Effects</a:t>
            </a:r>
          </a:p>
          <a:p>
            <a:r>
              <a:rPr lang="en-US" b="1" dirty="0" smtClean="0"/>
              <a:t>Depression</a:t>
            </a:r>
          </a:p>
          <a:p>
            <a:r>
              <a:rPr lang="en-US" b="1" dirty="0" smtClean="0"/>
              <a:t>Anxiety</a:t>
            </a:r>
          </a:p>
          <a:p>
            <a:r>
              <a:rPr lang="en-US" b="1" dirty="0" smtClean="0"/>
              <a:t>Memory loss</a:t>
            </a:r>
          </a:p>
          <a:p>
            <a:r>
              <a:rPr lang="en-US" b="1" dirty="0" smtClean="0"/>
              <a:t>Lack of concentration</a:t>
            </a:r>
          </a:p>
          <a:p>
            <a:r>
              <a:rPr lang="en-US" b="1" dirty="0" smtClean="0"/>
              <a:t>Mental illness</a:t>
            </a:r>
          </a:p>
          <a:p>
            <a:r>
              <a:rPr lang="en-US" b="1" dirty="0" smtClean="0"/>
              <a:t>3. Social Effects</a:t>
            </a:r>
          </a:p>
          <a:p>
            <a:r>
              <a:rPr lang="en-US" b="1" dirty="0" smtClean="0"/>
              <a:t>Poor academic/work performance</a:t>
            </a:r>
          </a:p>
          <a:p>
            <a:r>
              <a:rPr lang="en-US" b="1" dirty="0" smtClean="0"/>
              <a:t>Crime and violence</a:t>
            </a:r>
          </a:p>
          <a:p>
            <a:r>
              <a:rPr lang="en-US" b="1" dirty="0" smtClean="0"/>
              <a:t>Family conflicts</a:t>
            </a:r>
          </a:p>
          <a:p>
            <a:r>
              <a:rPr lang="en-US" b="1" dirty="0" smtClean="0"/>
              <a:t>Financial problems</a:t>
            </a:r>
          </a:p>
          <a:p>
            <a:r>
              <a:rPr lang="en-US" b="1" dirty="0" smtClean="0"/>
              <a:t>Loss of respect in society</a:t>
            </a:r>
          </a:p>
          <a:p>
            <a:endParaRPr lang="en-US" dirty="0"/>
          </a:p>
        </p:txBody>
      </p:sp>
      <p:sp>
        <p:nvSpPr>
          <p:cNvPr id="2" name="Title 1"/>
          <p:cNvSpPr>
            <a:spLocks noGrp="1"/>
          </p:cNvSpPr>
          <p:nvPr>
            <p:ph type="title"/>
          </p:nvPr>
        </p:nvSpPr>
        <p:spPr>
          <a:xfrm>
            <a:off x="457200" y="500042"/>
            <a:ext cx="8229600" cy="357190"/>
          </a:xfrm>
        </p:spPr>
        <p:txBody>
          <a:bodyPr>
            <a:normAutofit fontScale="90000"/>
          </a:bodyPr>
          <a:lstStyle/>
          <a:p>
            <a:r>
              <a:rPr lang="en-US" b="1" dirty="0" smtClean="0"/>
              <a:t>Effects of Drug Abuse</a:t>
            </a:r>
            <a:br>
              <a:rPr lang="en-US" b="1"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786478"/>
          </a:xfrm>
        </p:spPr>
        <p:txBody>
          <a:bodyPr>
            <a:noAutofit/>
          </a:bodyPr>
          <a:lstStyle/>
          <a:p>
            <a:r>
              <a:rPr lang="pa-IN" sz="1600" b="1" dirty="0" smtClean="0"/>
              <a:t>ਨਸ਼ੇ ਸਰੀਰਕ, ਮਾਨਸਿਕ ਅਤੇ ਸਮਾਜਿਕ ਸਿਹਤ ‘ਤੇ ਮਾੜਾ ਪ੍ਰਭਾਵ ਪਾਉਂਦੇ ਹਨ।</a:t>
            </a:r>
          </a:p>
          <a:p>
            <a:r>
              <a:rPr lang="pa-IN" sz="1600" b="1" dirty="0" smtClean="0"/>
              <a:t>1. ਸਰੀਰਕ ਪ੍ਰਭਾਵ</a:t>
            </a:r>
          </a:p>
          <a:p>
            <a:r>
              <a:rPr lang="pa-IN" sz="1600" b="1" dirty="0" smtClean="0"/>
              <a:t>ਸਰੀਰ ਕਮਜ਼ੋਰ ਹੋਣਾ</a:t>
            </a:r>
          </a:p>
          <a:p>
            <a:r>
              <a:rPr lang="pa-IN" sz="1600" b="1" dirty="0" smtClean="0"/>
              <a:t>ਦਿਲ ਅਤੇ ਜਿਗਰ ਨੂੰ ਨੁਕਸਾਨ</a:t>
            </a:r>
          </a:p>
          <a:p>
            <a:r>
              <a:rPr lang="pa-IN" sz="1600" b="1" dirty="0" smtClean="0"/>
              <a:t>ਭੁੱਖ ਘੱਟ ਹੋਣਾ</a:t>
            </a:r>
          </a:p>
          <a:p>
            <a:r>
              <a:rPr lang="pa-IN" sz="1600" b="1" dirty="0" smtClean="0"/>
              <a:t>ਨੀਂਦ ਦੀ ਸਮੱਸਿਆ</a:t>
            </a:r>
          </a:p>
          <a:p>
            <a:r>
              <a:rPr lang="pa-IN" sz="1600" b="1" dirty="0" smtClean="0"/>
              <a:t>ਐਚਆਈਵੀ, ਹੈਪੇਟਾਈਟਿਸ ਦਾ ਖਤਰਾ</a:t>
            </a:r>
          </a:p>
          <a:p>
            <a:r>
              <a:rPr lang="pa-IN" sz="1600" b="1" dirty="0" smtClean="0"/>
              <a:t>2. ਮਾਨਸਿਕ ਪ੍ਰਭਾਵ</a:t>
            </a:r>
          </a:p>
          <a:p>
            <a:r>
              <a:rPr lang="pa-IN" sz="1600" b="1" dirty="0" smtClean="0"/>
              <a:t>ਡਿਪ੍ਰੈਸ਼ਨ</a:t>
            </a:r>
          </a:p>
          <a:p>
            <a:r>
              <a:rPr lang="pa-IN" sz="1600" b="1" dirty="0" smtClean="0"/>
              <a:t>ਚਿੰਤਾ</a:t>
            </a:r>
          </a:p>
          <a:p>
            <a:r>
              <a:rPr lang="pa-IN" sz="1600" b="1" dirty="0" smtClean="0"/>
              <a:t>ਯਾਦਦਾਸ਼ਤ ਕਮਜ਼ੋਰ ਹੋਣਾ</a:t>
            </a:r>
          </a:p>
          <a:p>
            <a:r>
              <a:rPr lang="pa-IN" sz="1600" b="1" dirty="0" smtClean="0"/>
              <a:t>ਧਿਆਨ ਦੀ ਘਾਟ</a:t>
            </a:r>
          </a:p>
          <a:p>
            <a:r>
              <a:rPr lang="pa-IN" sz="1600" b="1" dirty="0" smtClean="0"/>
              <a:t>ਮਾਨਸਿਕ ਬਿਮਾਰੀਆਂ</a:t>
            </a:r>
          </a:p>
          <a:p>
            <a:r>
              <a:rPr lang="pa-IN" sz="1600" b="1" dirty="0" smtClean="0"/>
              <a:t>3. ਸਮਾਜਿਕ ਪ੍ਰਭਾਵ</a:t>
            </a:r>
          </a:p>
          <a:p>
            <a:r>
              <a:rPr lang="pa-IN" sz="1600" b="1" dirty="0" smtClean="0"/>
              <a:t>ਪੜ੍ਹਾਈ ਅਤੇ ਕੰਮ ‘ਚ ਕਮਜ਼ੋਰੀ</a:t>
            </a:r>
          </a:p>
          <a:p>
            <a:r>
              <a:rPr lang="pa-IN" sz="1600" b="1" dirty="0" smtClean="0"/>
              <a:t>ਅਪਰਾਧ ਅਤੇ ਹਿੰਸਾ</a:t>
            </a:r>
          </a:p>
          <a:p>
            <a:r>
              <a:rPr lang="pa-IN" sz="1600" b="1" dirty="0" smtClean="0"/>
              <a:t>ਪਰਿਵਾਰਕ ਕਲੇਸ਼</a:t>
            </a:r>
          </a:p>
          <a:p>
            <a:r>
              <a:rPr lang="pa-IN" sz="1600" b="1" dirty="0" smtClean="0"/>
              <a:t>ਆਰਥਿਕ ਨੁਕਸਾਨ</a:t>
            </a:r>
          </a:p>
          <a:p>
            <a:r>
              <a:rPr lang="pa-IN" sz="1600" b="1" dirty="0" smtClean="0"/>
              <a:t>ਸਮਾਜ ‘ਚ ਇਜ਼ਜ਼ਤ ਘਟਣਾ</a:t>
            </a:r>
          </a:p>
          <a:p>
            <a:endParaRPr lang="en-US" sz="2000" dirty="0"/>
          </a:p>
        </p:txBody>
      </p:sp>
      <p:sp>
        <p:nvSpPr>
          <p:cNvPr id="2" name="Title 1"/>
          <p:cNvSpPr>
            <a:spLocks noGrp="1"/>
          </p:cNvSpPr>
          <p:nvPr>
            <p:ph type="title"/>
          </p:nvPr>
        </p:nvSpPr>
        <p:spPr>
          <a:xfrm>
            <a:off x="500034" y="642918"/>
            <a:ext cx="8229600" cy="285752"/>
          </a:xfrm>
        </p:spPr>
        <p:txBody>
          <a:bodyPr>
            <a:normAutofit fontScale="90000"/>
          </a:bodyPr>
          <a:lstStyle/>
          <a:p>
            <a:r>
              <a:rPr lang="pa-IN" b="1" dirty="0" smtClean="0"/>
              <a:t>ਨਸ਼ਿਆਂ ਦੀ ਲਤ ਦੇ ਪ੍ਰਭਾਵ</a:t>
            </a:r>
            <a:br>
              <a:rPr lang="pa-IN" b="1"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472518" cy="6286520"/>
          </a:xfrm>
        </p:spPr>
        <p:txBody>
          <a:bodyPr>
            <a:normAutofit fontScale="62500" lnSpcReduction="20000"/>
          </a:bodyPr>
          <a:lstStyle/>
          <a:p>
            <a:r>
              <a:rPr lang="en-US" b="1" dirty="0" smtClean="0"/>
              <a:t>Prevention is better than cure. Drug abuse can be prevented in the following ways:</a:t>
            </a:r>
          </a:p>
          <a:p>
            <a:r>
              <a:rPr lang="en-US" b="1" dirty="0" smtClean="0"/>
              <a:t>1. Health Education</a:t>
            </a:r>
          </a:p>
          <a:p>
            <a:r>
              <a:rPr lang="en-US" b="1" dirty="0" smtClean="0"/>
              <a:t>Teaching students about harmful effects of drugs.</a:t>
            </a:r>
          </a:p>
          <a:p>
            <a:r>
              <a:rPr lang="en-US" b="1" dirty="0" smtClean="0"/>
              <a:t>Awareness programs in schools and colleges.</a:t>
            </a:r>
          </a:p>
          <a:p>
            <a:r>
              <a:rPr lang="en-US" b="1" dirty="0" smtClean="0"/>
              <a:t>2. Family Support</a:t>
            </a:r>
          </a:p>
          <a:p>
            <a:r>
              <a:rPr lang="en-US" b="1" dirty="0" smtClean="0"/>
              <a:t>Good relationship between parents and children.</a:t>
            </a:r>
          </a:p>
          <a:p>
            <a:r>
              <a:rPr lang="en-US" b="1" dirty="0" smtClean="0"/>
              <a:t>Proper guidance and care.</a:t>
            </a:r>
          </a:p>
          <a:p>
            <a:r>
              <a:rPr lang="en-US" b="1" dirty="0" smtClean="0"/>
              <a:t>3. Avoid Bad Company</a:t>
            </a:r>
          </a:p>
          <a:p>
            <a:r>
              <a:rPr lang="en-US" b="1" dirty="0" smtClean="0"/>
              <a:t>Stay away from friends who use drugs.</a:t>
            </a:r>
          </a:p>
          <a:p>
            <a:r>
              <a:rPr lang="en-US" b="1" dirty="0" smtClean="0"/>
              <a:t>Choose positive and healthy friends.</a:t>
            </a:r>
          </a:p>
          <a:p>
            <a:r>
              <a:rPr lang="en-US" b="1" dirty="0" smtClean="0"/>
              <a:t>4. Develop Healthy Habits</a:t>
            </a:r>
          </a:p>
          <a:p>
            <a:r>
              <a:rPr lang="en-US" b="1" dirty="0" smtClean="0"/>
              <a:t>Participate in sports, yoga, and exercise.</a:t>
            </a:r>
          </a:p>
          <a:p>
            <a:r>
              <a:rPr lang="en-US" b="1" dirty="0" smtClean="0"/>
              <a:t>Read books and learn new skills.</a:t>
            </a:r>
          </a:p>
          <a:p>
            <a:r>
              <a:rPr lang="en-US" b="1" dirty="0" smtClean="0"/>
              <a:t>5. Stress Management</a:t>
            </a:r>
          </a:p>
          <a:p>
            <a:r>
              <a:rPr lang="en-US" b="1" dirty="0" smtClean="0"/>
              <a:t>Practice meditation and relaxation.</a:t>
            </a:r>
          </a:p>
          <a:p>
            <a:r>
              <a:rPr lang="en-US" b="1" dirty="0" smtClean="0"/>
              <a:t>Share problems with teachers or parents.</a:t>
            </a:r>
          </a:p>
          <a:p>
            <a:r>
              <a:rPr lang="en-US" b="1" dirty="0" smtClean="0"/>
              <a:t>6. Legal Control</a:t>
            </a:r>
          </a:p>
          <a:p>
            <a:r>
              <a:rPr lang="en-US" b="1" dirty="0" smtClean="0"/>
              <a:t>Strict laws against drug selling and use.</a:t>
            </a:r>
          </a:p>
          <a:p>
            <a:r>
              <a:rPr lang="en-US" b="1" dirty="0" smtClean="0"/>
              <a:t>Police and government action.</a:t>
            </a:r>
          </a:p>
          <a:p>
            <a:r>
              <a:rPr lang="en-US" b="1" dirty="0" smtClean="0"/>
              <a:t>7. Rehabilitation </a:t>
            </a:r>
            <a:r>
              <a:rPr lang="en-US" b="1" dirty="0" err="1" smtClean="0"/>
              <a:t>Centres</a:t>
            </a:r>
            <a:endParaRPr lang="en-US" b="1" dirty="0" smtClean="0"/>
          </a:p>
          <a:p>
            <a:r>
              <a:rPr lang="en-US" b="1" dirty="0" smtClean="0"/>
              <a:t>Treatment and counseling for addicted persons.</a:t>
            </a:r>
          </a:p>
          <a:p>
            <a:r>
              <a:rPr lang="en-US" b="1" dirty="0" smtClean="0"/>
              <a:t>Help them return to normal life.</a:t>
            </a:r>
          </a:p>
          <a:p>
            <a:endParaRPr lang="en-US" b="1" dirty="0"/>
          </a:p>
        </p:txBody>
      </p:sp>
      <p:sp>
        <p:nvSpPr>
          <p:cNvPr id="2" name="Title 1"/>
          <p:cNvSpPr>
            <a:spLocks noGrp="1"/>
          </p:cNvSpPr>
          <p:nvPr>
            <p:ph type="title"/>
          </p:nvPr>
        </p:nvSpPr>
        <p:spPr>
          <a:xfrm>
            <a:off x="457200" y="274638"/>
            <a:ext cx="8229600" cy="511156"/>
          </a:xfrm>
        </p:spPr>
        <p:txBody>
          <a:bodyPr>
            <a:normAutofit fontScale="90000"/>
          </a:bodyPr>
          <a:lstStyle/>
          <a:p>
            <a:r>
              <a:rPr lang="en-US" b="1" dirty="0" smtClean="0"/>
              <a:t>Prevention of Drug Abuse</a:t>
            </a:r>
            <a:br>
              <a:rPr lang="en-US" b="1"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686800" cy="6000792"/>
          </a:xfrm>
        </p:spPr>
        <p:txBody>
          <a:bodyPr>
            <a:normAutofit fontScale="40000" lnSpcReduction="20000"/>
          </a:bodyPr>
          <a:lstStyle/>
          <a:p>
            <a:r>
              <a:rPr lang="pa-IN" sz="4200" b="1" dirty="0" smtClean="0"/>
              <a:t>ਨਸ਼ਿਆਂ ਤੋਂ ਬਚਾਵ ਬਹੁਤ ਜ਼ਰੂਰੀ ਹੈ। ਹੇਠ ਲਿਖੇ ਤਰੀਕਿਆਂ ਨਾਲ ਨਸ਼ਿਆਂ ਨੂੰ ਰੋਕਿਆ ਜਾ ਸਕਦਾ ਹੈ:</a:t>
            </a:r>
          </a:p>
          <a:p>
            <a:r>
              <a:rPr lang="pa-IN" sz="4200" b="1" dirty="0" smtClean="0"/>
              <a:t>1. ਸਿਹਤ ਸਿੱਖਿਆ</a:t>
            </a:r>
          </a:p>
          <a:p>
            <a:r>
              <a:rPr lang="pa-IN" sz="4200" b="1" dirty="0" smtClean="0"/>
              <a:t>ਸਕੂਲਾਂ ਵਿੱਚ ਨਸ਼ਿਆਂ ਦੇ ਨੁਕਸਾਨ ਬਾਰੇ ਜਾਣਕਾਰੀ।</a:t>
            </a:r>
          </a:p>
          <a:p>
            <a:r>
              <a:rPr lang="pa-IN" sz="4200" b="1" dirty="0" smtClean="0"/>
              <a:t>ਜਾਗਰੂਕਤਾ ਪ੍ਰੋਗਰਾਮ।</a:t>
            </a:r>
          </a:p>
          <a:p>
            <a:r>
              <a:rPr lang="pa-IN" sz="4200" b="1" dirty="0" smtClean="0"/>
              <a:t>2. ਪਰਿਵਾਰਕ ਸਹਿਯੋਗ</a:t>
            </a:r>
          </a:p>
          <a:p>
            <a:r>
              <a:rPr lang="pa-IN" sz="4200" b="1" dirty="0" smtClean="0"/>
              <a:t>ਮਾਪਿਆਂ ਅਤੇ ਬੱਚਿਆਂ ਵਿੱਚ ਚੰਗਾ ਰਿਸ਼ਤਾ।</a:t>
            </a:r>
          </a:p>
          <a:p>
            <a:r>
              <a:rPr lang="pa-IN" sz="4200" b="1" dirty="0" smtClean="0"/>
              <a:t>ਸਹੀ ਮਾਰਗਦਰਸ਼ਨ।</a:t>
            </a:r>
          </a:p>
          <a:p>
            <a:r>
              <a:rPr lang="pa-IN" sz="4200" b="1" dirty="0" smtClean="0"/>
              <a:t>3. ਮਾੜੀ ਸੰਗਤ ਤੋਂ ਬਚਾਅ</a:t>
            </a:r>
          </a:p>
          <a:p>
            <a:r>
              <a:rPr lang="pa-IN" sz="4200" b="1" dirty="0" smtClean="0"/>
              <a:t>ਨਸ਼ਾ ਕਰਨ ਵਾਲੇ ਦੋਸਤਾਂ ਤੋਂ ਦੂਰ ਰਹਿਣਾ।</a:t>
            </a:r>
          </a:p>
          <a:p>
            <a:r>
              <a:rPr lang="pa-IN" sz="4200" b="1" dirty="0" smtClean="0"/>
              <a:t>ਚੰਗੇ ਦੋਸਤ ਬਣਾਉਣਾ।</a:t>
            </a:r>
          </a:p>
          <a:p>
            <a:r>
              <a:rPr lang="pa-IN" sz="4200" b="1" dirty="0" smtClean="0"/>
              <a:t>4. ਸਿਹਤਮੰਦ ਜੀਵਨ ਸ਼ੈਲੀ</a:t>
            </a:r>
          </a:p>
          <a:p>
            <a:r>
              <a:rPr lang="pa-IN" sz="4200" b="1" dirty="0" smtClean="0"/>
              <a:t>ਖੇਡਾਂ, ਯੋਗਾ ਅਤੇ ਕਸਰਤ।</a:t>
            </a:r>
          </a:p>
          <a:p>
            <a:r>
              <a:rPr lang="pa-IN" sz="4200" b="1" dirty="0" smtClean="0"/>
              <a:t>ਚੰਗੀਆਂ ਆਦਤਾਂ ਵਿਕਸਿਤ ਕਰਨਾ।</a:t>
            </a:r>
          </a:p>
          <a:p>
            <a:r>
              <a:rPr lang="pa-IN" sz="4200" b="1" dirty="0" smtClean="0"/>
              <a:t>5. ਤਣਾਅ ਪ੍ਰਬੰਧਨ</a:t>
            </a:r>
          </a:p>
          <a:p>
            <a:r>
              <a:rPr lang="pa-IN" sz="4200" b="1" dirty="0" smtClean="0"/>
              <a:t>ਧਿਆਨ ਅਤੇ ਧਿਆਨਯੋਗ।</a:t>
            </a:r>
          </a:p>
          <a:p>
            <a:r>
              <a:rPr lang="pa-IN" sz="4200" b="1" dirty="0" smtClean="0"/>
              <a:t>ਸਮੱਸਿਆਵਾਂ ਸਾਂਝੀਆਂ ਕਰਨਾ।</a:t>
            </a:r>
          </a:p>
          <a:p>
            <a:r>
              <a:rPr lang="pa-IN" sz="4200" b="1" dirty="0" smtClean="0"/>
              <a:t>6. ਕਾਨੂੰਨੀ ਨਿਯੰਤਰਣ</a:t>
            </a:r>
          </a:p>
          <a:p>
            <a:r>
              <a:rPr lang="pa-IN" sz="4200" b="1" dirty="0" smtClean="0"/>
              <a:t>ਨਸ਼ਿਆਂ ‘ਤੇ ਸਖ਼ਤ ਕਾਨੂੰਨ।</a:t>
            </a:r>
          </a:p>
          <a:p>
            <a:r>
              <a:rPr lang="pa-IN" sz="4200" b="1" dirty="0" smtClean="0"/>
              <a:t>ਸਰਕਾਰੀ ਕਾਰਵਾਈ।</a:t>
            </a:r>
          </a:p>
          <a:p>
            <a:r>
              <a:rPr lang="pa-IN" sz="4200" b="1" dirty="0" smtClean="0"/>
              <a:t>7. ਪੁਨਰਵਾਸ ਕੇਂਦਰ</a:t>
            </a:r>
          </a:p>
          <a:p>
            <a:r>
              <a:rPr lang="pa-IN" sz="4200" b="1" dirty="0" smtClean="0"/>
              <a:t>ਨਸ਼ੇੜੀਆਂ ਲਈ ਇਲਾਜ ਅਤੇ ਕੌਂਸਲਿੰਗ।</a:t>
            </a:r>
          </a:p>
          <a:p>
            <a:r>
              <a:rPr lang="pa-IN" sz="4200" b="1" dirty="0" smtClean="0"/>
              <a:t>ਸਮਾਜ ‘ਚ ਮੁੜ ਸ਼ਾਮਲ ਕਰਨਾ।</a:t>
            </a:r>
          </a:p>
          <a:p>
            <a:endParaRPr lang="en-US" dirty="0"/>
          </a:p>
        </p:txBody>
      </p:sp>
      <p:sp>
        <p:nvSpPr>
          <p:cNvPr id="2" name="Title 1"/>
          <p:cNvSpPr>
            <a:spLocks noGrp="1"/>
          </p:cNvSpPr>
          <p:nvPr>
            <p:ph type="title"/>
          </p:nvPr>
        </p:nvSpPr>
        <p:spPr>
          <a:xfrm>
            <a:off x="457200" y="274638"/>
            <a:ext cx="8229600" cy="511156"/>
          </a:xfrm>
        </p:spPr>
        <p:txBody>
          <a:bodyPr>
            <a:normAutofit fontScale="90000"/>
          </a:bodyPr>
          <a:lstStyle/>
          <a:p>
            <a:r>
              <a:rPr lang="pa-IN" b="1" dirty="0" smtClean="0"/>
              <a:t>ਨਸ਼ਿਆਂ ਦੀ ਰੋਕਥਾਮ ਦੇ ਉਪਾਅ</a:t>
            </a:r>
            <a:br>
              <a:rPr lang="pa-IN" b="1"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929354"/>
          </a:xfrm>
        </p:spPr>
        <p:txBody>
          <a:bodyPr>
            <a:normAutofit/>
          </a:bodyPr>
          <a:lstStyle/>
          <a:p>
            <a:r>
              <a:rPr lang="en-US" b="1" dirty="0" smtClean="0"/>
              <a:t>Organize seminars and workshops.</a:t>
            </a:r>
          </a:p>
          <a:p>
            <a:r>
              <a:rPr lang="en-US" b="1" dirty="0" smtClean="0"/>
              <a:t>Provide counseling services.</a:t>
            </a:r>
          </a:p>
          <a:p>
            <a:r>
              <a:rPr lang="en-US" b="1" dirty="0" smtClean="0"/>
              <a:t>Encourage discipline and moral values.</a:t>
            </a:r>
          </a:p>
          <a:p>
            <a:r>
              <a:rPr lang="en-US" b="1" dirty="0" smtClean="0"/>
              <a:t>Motivate students for healthy living.</a:t>
            </a:r>
          </a:p>
          <a:p>
            <a:r>
              <a:rPr lang="en-US" b="1" dirty="0" smtClean="0"/>
              <a:t>Conclusion</a:t>
            </a:r>
          </a:p>
          <a:p>
            <a:r>
              <a:rPr lang="en-US" b="1" dirty="0" smtClean="0"/>
              <a:t>Drug abuse is a serious contemporary health problem that damages the body, mind, and society. Through proper education, family support, healthy lifestyle, and strict laws, drug abuse can be prevented. A drug-free life leads to a happy and successful future</a:t>
            </a:r>
            <a:r>
              <a:rPr lang="en-US" dirty="0" smtClean="0"/>
              <a:t>.</a:t>
            </a:r>
          </a:p>
          <a:p>
            <a:endParaRPr lang="en-US" dirty="0"/>
          </a:p>
        </p:txBody>
      </p:sp>
      <p:sp>
        <p:nvSpPr>
          <p:cNvPr id="2" name="Title 1"/>
          <p:cNvSpPr>
            <a:spLocks noGrp="1"/>
          </p:cNvSpPr>
          <p:nvPr>
            <p:ph type="title"/>
          </p:nvPr>
        </p:nvSpPr>
        <p:spPr>
          <a:xfrm>
            <a:off x="457200" y="274638"/>
            <a:ext cx="8229600" cy="654032"/>
          </a:xfrm>
        </p:spPr>
        <p:txBody>
          <a:bodyPr>
            <a:normAutofit fontScale="90000"/>
          </a:bodyPr>
          <a:lstStyle/>
          <a:p>
            <a:r>
              <a:rPr lang="en-US" b="1" dirty="0" smtClean="0"/>
              <a:t>Role of School and Teachers</a:t>
            </a:r>
            <a:br>
              <a:rPr lang="en-US" b="1"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TotalTime>
  <Words>854</Words>
  <Application>Microsoft Office PowerPoint</Application>
  <PresentationFormat>On-screen Show (4:3)</PresentationFormat>
  <Paragraphs>124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Abuse: MeaninDrug </vt:lpstr>
      <vt:lpstr>ਨਸ਼ਿਆਂ ਦੀ ਲਤ: ਅਰਥ </vt:lpstr>
      <vt:lpstr>Causes of Drug Abuse </vt:lpstr>
      <vt:lpstr>ਨਸ਼ਿਆਂ ਦੀ ਲਤ ਦੇ ਕਾਰਨ </vt:lpstr>
      <vt:lpstr>Effects of Drug Abuse </vt:lpstr>
      <vt:lpstr>ਨਸ਼ਿਆਂ ਦੀ ਲਤ ਦੇ ਪ੍ਰਭਾਵ </vt:lpstr>
      <vt:lpstr>Prevention of Drug Abuse </vt:lpstr>
      <vt:lpstr>ਨਸ਼ਿਆਂ ਦੀ ਰੋਕਥਾਮ ਦੇ ਉਪਾਅ </vt:lpstr>
      <vt:lpstr>Role of School and Teachers </vt:lpstr>
      <vt:lpstr>ਸਕੂਲ ਅਤੇ ਅਧਿਆਪਕਾਂ ਦੀ ਭੂਮਿਕਾ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MeaninDrug</dc:title>
  <dc:creator>Hp</dc:creator>
  <cp:lastModifiedBy>Hp</cp:lastModifiedBy>
  <cp:revision>9</cp:revision>
  <dcterms:created xsi:type="dcterms:W3CDTF">2026-01-26T09:25:28Z</dcterms:created>
  <dcterms:modified xsi:type="dcterms:W3CDTF">2026-01-26T09:55:32Z</dcterms:modified>
</cp:coreProperties>
</file>