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0" d="100"/>
          <a:sy n="80" d="100"/>
        </p:scale>
        <p:origin x="-152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CF1153-84D8-47E3-B58D-794F92303806}" type="datetimeFigureOut">
              <a:rPr lang="en-US" smtClean="0"/>
              <a:t>1/19/2026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743A3A-37A0-4795-83E4-23FB7A3E4858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200144"/>
          </a:xfrm>
        </p:spPr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071810"/>
            <a:ext cx="7854696" cy="1909326"/>
          </a:xfrm>
        </p:spPr>
        <p:txBody>
          <a:bodyPr>
            <a:normAutofit fontScale="85000" lnSpcReduction="10000"/>
          </a:bodyPr>
          <a:lstStyle/>
          <a:p>
            <a:endParaRPr lang="en-US" b="1" dirty="0" smtClean="0"/>
          </a:p>
          <a:p>
            <a:pPr algn="l"/>
            <a:r>
              <a:rPr lang="en-US" dirty="0" smtClean="0"/>
              <a:t>Teaching is a systematic process</a:t>
            </a:r>
          </a:p>
          <a:p>
            <a:pPr algn="l"/>
            <a:r>
              <a:rPr lang="en-US" dirty="0" smtClean="0"/>
              <a:t>It involves planning, execution, and evaluation</a:t>
            </a:r>
          </a:p>
          <a:p>
            <a:pPr algn="l"/>
            <a:r>
              <a:rPr lang="en-US" dirty="0" smtClean="0"/>
              <a:t>Teaching process is divided into </a:t>
            </a:r>
            <a:r>
              <a:rPr lang="en-US" b="1" dirty="0" smtClean="0"/>
              <a:t>three phases</a:t>
            </a:r>
            <a:endParaRPr lang="en-US" dirty="0" smtClean="0"/>
          </a:p>
          <a:p>
            <a:pPr algn="l"/>
            <a:r>
              <a:rPr lang="en-US" dirty="0" smtClean="0"/>
              <a:t>These phases help make teaching effective and learner-centered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0100" y="1071546"/>
            <a:ext cx="7686700" cy="77554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Post-Active Phase (Evaluation Phase)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472" y="2143116"/>
            <a:ext cx="8115328" cy="4181484"/>
          </a:xfrm>
        </p:spPr>
        <p:txBody>
          <a:bodyPr/>
          <a:lstStyle/>
          <a:p>
            <a:r>
              <a:rPr lang="en-US" dirty="0" smtClean="0"/>
              <a:t>Last </a:t>
            </a:r>
            <a:r>
              <a:rPr lang="en-US" dirty="0" smtClean="0"/>
              <a:t>phase of teaching</a:t>
            </a:r>
          </a:p>
          <a:p>
            <a:r>
              <a:rPr lang="en-US" dirty="0" smtClean="0"/>
              <a:t>Teaching effectiveness is evaluated</a:t>
            </a:r>
          </a:p>
          <a:p>
            <a:r>
              <a:rPr lang="en-US" dirty="0" smtClean="0"/>
              <a:t>Also called </a:t>
            </a:r>
            <a:r>
              <a:rPr lang="en-US" b="1" dirty="0" smtClean="0"/>
              <a:t>Evaluation Phase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Activities in Post-Active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Testing </a:t>
            </a:r>
            <a:r>
              <a:rPr lang="en-US" dirty="0" smtClean="0"/>
              <a:t>students’ learning</a:t>
            </a:r>
          </a:p>
          <a:p>
            <a:r>
              <a:rPr lang="en-US" dirty="0" smtClean="0"/>
              <a:t>Checking achievement of objectives</a:t>
            </a:r>
          </a:p>
          <a:p>
            <a:r>
              <a:rPr lang="en-US" dirty="0" smtClean="0"/>
              <a:t>Homework checking</a:t>
            </a:r>
          </a:p>
          <a:p>
            <a:r>
              <a:rPr lang="en-US" dirty="0" smtClean="0"/>
              <a:t>Self-evaluation by teacher</a:t>
            </a:r>
          </a:p>
          <a:p>
            <a:r>
              <a:rPr lang="en-US" dirty="0" smtClean="0"/>
              <a:t>Feedback and remedial teaching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58204" cy="164307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Importance of Post-Active Phase</a:t>
            </a:r>
            <a:br>
              <a:rPr lang="en-US" b="1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 smtClean="0"/>
              <a:t>improve future teaching</a:t>
            </a:r>
          </a:p>
          <a:p>
            <a:r>
              <a:rPr lang="en-US" dirty="0" smtClean="0"/>
              <a:t>Identifies learning gaps</a:t>
            </a:r>
          </a:p>
          <a:p>
            <a:r>
              <a:rPr lang="en-US" dirty="0" smtClean="0"/>
              <a:t>Ensures achievement of objectives</a:t>
            </a:r>
          </a:p>
          <a:p>
            <a:r>
              <a:rPr lang="en-US" dirty="0" smtClean="0"/>
              <a:t>Improves teaching skills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Diagram – Phases of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Phases of Teaching</a:t>
            </a:r>
          </a:p>
          <a:p>
            <a:r>
              <a:rPr lang="en-US" b="1" dirty="0" smtClean="0"/>
              <a:t>Pre-Active Phase → Interactive Phase → Post-Active Phase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Teaching </a:t>
            </a:r>
            <a:r>
              <a:rPr lang="en-US" dirty="0" smtClean="0"/>
              <a:t>is a continuous process</a:t>
            </a:r>
          </a:p>
          <a:p>
            <a:r>
              <a:rPr lang="en-US" dirty="0" smtClean="0"/>
              <a:t>All three phases are interconnected</a:t>
            </a:r>
          </a:p>
          <a:p>
            <a:r>
              <a:rPr lang="en-US" dirty="0" smtClean="0"/>
              <a:t>Effective teaching requires proper planning, interaction, and evaluation</a:t>
            </a:r>
          </a:p>
          <a:p>
            <a:r>
              <a:rPr lang="en-US" dirty="0" smtClean="0"/>
              <a:t>A teacher must give equal importance to all phases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9184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Meaning of Phases of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Phases </a:t>
            </a:r>
            <a:r>
              <a:rPr lang="en-US" dirty="0" smtClean="0"/>
              <a:t>of teaching are </a:t>
            </a:r>
            <a:r>
              <a:rPr lang="en-US" b="1" dirty="0" smtClean="0"/>
              <a:t>steps followed by a teacher</a:t>
            </a:r>
            <a:endParaRPr lang="en-US" dirty="0" smtClean="0"/>
          </a:p>
          <a:p>
            <a:r>
              <a:rPr lang="en-US" dirty="0" smtClean="0"/>
              <a:t>They guide the teacher before, during, and after teaching</a:t>
            </a:r>
          </a:p>
          <a:p>
            <a:r>
              <a:rPr lang="en-US" dirty="0" smtClean="0"/>
              <a:t>Each phase is equally important</a:t>
            </a:r>
          </a:p>
          <a:p>
            <a:r>
              <a:rPr lang="en-US" dirty="0" smtClean="0"/>
              <a:t>Based on classroom interaction and learning outcomes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918418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Main Phases of Teaching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Pre-Active </a:t>
            </a:r>
            <a:r>
              <a:rPr lang="en-US" b="1" dirty="0" smtClean="0"/>
              <a:t>Phase</a:t>
            </a:r>
            <a:endParaRPr lang="en-US" dirty="0" smtClean="0"/>
          </a:p>
          <a:p>
            <a:r>
              <a:rPr lang="en-US" b="1" dirty="0" smtClean="0"/>
              <a:t>Interactive Phase</a:t>
            </a:r>
            <a:endParaRPr lang="en-US" dirty="0" smtClean="0"/>
          </a:p>
          <a:p>
            <a:r>
              <a:rPr lang="en-US" b="1" dirty="0" smtClean="0"/>
              <a:t>Post-Active Phase</a:t>
            </a:r>
            <a:endParaRPr lang="en-US" dirty="0" smtClean="0"/>
          </a:p>
          <a:p>
            <a:endParaRPr lang="en-US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71546"/>
            <a:ext cx="8229600" cy="77554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Pre-Active Phase (Planning Stage)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First </a:t>
            </a:r>
            <a:r>
              <a:rPr lang="en-US" dirty="0" smtClean="0"/>
              <a:t>phase of teaching</a:t>
            </a:r>
          </a:p>
          <a:p>
            <a:r>
              <a:rPr lang="en-US" dirty="0" smtClean="0"/>
              <a:t>Teaching takes place </a:t>
            </a:r>
            <a:r>
              <a:rPr lang="en-US" b="1" dirty="0" smtClean="0"/>
              <a:t>before entering the classroom</a:t>
            </a:r>
            <a:endParaRPr lang="en-US" dirty="0" smtClean="0"/>
          </a:p>
          <a:p>
            <a:r>
              <a:rPr lang="en-US" dirty="0" smtClean="0"/>
              <a:t>Teacher prepares mentally and academically</a:t>
            </a:r>
          </a:p>
          <a:p>
            <a:r>
              <a:rPr lang="en-US" dirty="0" smtClean="0"/>
              <a:t>Also called </a:t>
            </a:r>
            <a:r>
              <a:rPr lang="en-US" b="1" dirty="0" smtClean="0"/>
              <a:t>Planning Phase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70410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Components of Pre-Active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Fixing </a:t>
            </a:r>
            <a:r>
              <a:rPr lang="en-US" dirty="0" smtClean="0"/>
              <a:t>objectives</a:t>
            </a:r>
          </a:p>
          <a:p>
            <a:r>
              <a:rPr lang="en-US" dirty="0" smtClean="0"/>
              <a:t>Selection of content</a:t>
            </a:r>
          </a:p>
          <a:p>
            <a:r>
              <a:rPr lang="en-US" dirty="0" smtClean="0"/>
              <a:t>Selection of teaching methods</a:t>
            </a:r>
          </a:p>
          <a:p>
            <a:r>
              <a:rPr lang="en-US" dirty="0" smtClean="0"/>
              <a:t>Selection of teaching aids</a:t>
            </a:r>
          </a:p>
          <a:p>
            <a:r>
              <a:rPr lang="en-US" dirty="0" smtClean="0"/>
              <a:t>Organizing content</a:t>
            </a:r>
          </a:p>
          <a:p>
            <a:r>
              <a:rPr lang="en-US" dirty="0" smtClean="0"/>
              <a:t>Preparing lesson plan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2984"/>
            <a:ext cx="8229600" cy="70410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Importance of Pre-Active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Helps </a:t>
            </a:r>
            <a:r>
              <a:rPr lang="en-US" dirty="0" smtClean="0"/>
              <a:t>in clear goal setting</a:t>
            </a:r>
          </a:p>
          <a:p>
            <a:r>
              <a:rPr lang="en-US" dirty="0" smtClean="0"/>
              <a:t>Makes teaching systematic</a:t>
            </a:r>
          </a:p>
          <a:p>
            <a:r>
              <a:rPr lang="en-US" dirty="0" smtClean="0"/>
              <a:t>Saves time in classroom</a:t>
            </a:r>
          </a:p>
          <a:p>
            <a:r>
              <a:rPr lang="en-US" dirty="0" smtClean="0"/>
              <a:t>Builds teacher confidence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034" y="857232"/>
            <a:ext cx="8186766" cy="120417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Interactive Phase (Teaching-Learning Process)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52922"/>
          </a:xfrm>
        </p:spPr>
        <p:txBody>
          <a:bodyPr/>
          <a:lstStyle/>
          <a:p>
            <a:r>
              <a:rPr lang="en-US" dirty="0" smtClean="0"/>
              <a:t>Second </a:t>
            </a:r>
            <a:r>
              <a:rPr lang="en-US" dirty="0" smtClean="0"/>
              <a:t>phase of teaching</a:t>
            </a:r>
          </a:p>
          <a:p>
            <a:r>
              <a:rPr lang="en-US" dirty="0" smtClean="0"/>
              <a:t>Actual classroom teaching occurs</a:t>
            </a:r>
          </a:p>
          <a:p>
            <a:r>
              <a:rPr lang="en-US" dirty="0" smtClean="0"/>
              <a:t>Teacher and students interact</a:t>
            </a:r>
          </a:p>
          <a:p>
            <a:r>
              <a:rPr lang="en-US" dirty="0" smtClean="0"/>
              <a:t>Most important phase of teaching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010400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 Activities in Interactive Phase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Presentation </a:t>
            </a:r>
            <a:r>
              <a:rPr lang="en-US" dirty="0" smtClean="0"/>
              <a:t>of lesson</a:t>
            </a:r>
          </a:p>
          <a:p>
            <a:r>
              <a:rPr lang="en-US" dirty="0" smtClean="0"/>
              <a:t>Asking questions</a:t>
            </a:r>
          </a:p>
          <a:p>
            <a:r>
              <a:rPr lang="en-US" dirty="0" smtClean="0"/>
              <a:t>Explaining concepts</a:t>
            </a:r>
          </a:p>
          <a:p>
            <a:r>
              <a:rPr lang="en-US" dirty="0" smtClean="0"/>
              <a:t>Use of teaching aids</a:t>
            </a:r>
          </a:p>
          <a:p>
            <a:r>
              <a:rPr lang="en-US" dirty="0" smtClean="0"/>
              <a:t>Classroom management</a:t>
            </a:r>
          </a:p>
          <a:p>
            <a:r>
              <a:rPr lang="en-US" dirty="0" smtClean="0"/>
              <a:t>Student participation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14348" y="1071546"/>
            <a:ext cx="7972452" cy="77554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Role of Teacher in Interactive Phase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71678"/>
            <a:ext cx="8229600" cy="4252922"/>
          </a:xfrm>
        </p:spPr>
        <p:txBody>
          <a:bodyPr/>
          <a:lstStyle/>
          <a:p>
            <a:r>
              <a:rPr lang="en-US" dirty="0" smtClean="0"/>
              <a:t>Motivator</a:t>
            </a:r>
            <a:endParaRPr lang="en-US" dirty="0" smtClean="0"/>
          </a:p>
          <a:p>
            <a:r>
              <a:rPr lang="en-US" dirty="0" smtClean="0"/>
              <a:t>Guide</a:t>
            </a:r>
          </a:p>
          <a:p>
            <a:r>
              <a:rPr lang="en-US" dirty="0" smtClean="0"/>
              <a:t>Facilitator</a:t>
            </a:r>
          </a:p>
          <a:p>
            <a:r>
              <a:rPr lang="en-US" dirty="0" smtClean="0"/>
              <a:t>Classroom manager</a:t>
            </a:r>
          </a:p>
          <a:p>
            <a:r>
              <a:rPr lang="en-US" dirty="0" smtClean="0"/>
              <a:t>Evaluator (informal)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16</TotalTime>
  <Words>276</Words>
  <Application>Microsoft Office PowerPoint</Application>
  <PresentationFormat>On-screen Show (4:3)</PresentationFormat>
  <Paragraphs>73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Flow</vt:lpstr>
      <vt:lpstr>Introduction</vt:lpstr>
      <vt:lpstr>   Meaning of Phases of Teaching</vt:lpstr>
      <vt:lpstr>   Main Phases of Teaching</vt:lpstr>
      <vt:lpstr>   Pre-Active Phase (Planning Stage)</vt:lpstr>
      <vt:lpstr>      Components of Pre-Active Phase</vt:lpstr>
      <vt:lpstr>  Importance of Pre-Active Phase</vt:lpstr>
      <vt:lpstr>Interactive Phase (Teaching-Learning Process)</vt:lpstr>
      <vt:lpstr>     Activities in Interactive Phase</vt:lpstr>
      <vt:lpstr>Role of Teacher in Interactive Phase</vt:lpstr>
      <vt:lpstr>Post-Active Phase (Evaluation Phase)</vt:lpstr>
      <vt:lpstr>Activities in Post-Active Phase</vt:lpstr>
      <vt:lpstr>Importance of Post-Active Phase </vt:lpstr>
      <vt:lpstr>Diagram – Phases of Teaching</vt:lpstr>
      <vt:lpstr>Conclusion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</dc:title>
  <dc:creator>Guru nanak</dc:creator>
  <cp:lastModifiedBy>Guru nanak</cp:lastModifiedBy>
  <cp:revision>1</cp:revision>
  <dcterms:created xsi:type="dcterms:W3CDTF">2026-01-19T07:34:38Z</dcterms:created>
  <dcterms:modified xsi:type="dcterms:W3CDTF">2026-01-19T07:51:25Z</dcterms:modified>
</cp:coreProperties>
</file>